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1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42" r:id="rId2"/>
    <p:sldId id="341" r:id="rId3"/>
    <p:sldId id="270" r:id="rId4"/>
    <p:sldId id="286" r:id="rId5"/>
    <p:sldId id="318" r:id="rId6"/>
    <p:sldId id="268" r:id="rId7"/>
    <p:sldId id="262" r:id="rId8"/>
    <p:sldId id="345" r:id="rId9"/>
    <p:sldId id="277" r:id="rId10"/>
    <p:sldId id="330" r:id="rId11"/>
    <p:sldId id="279" r:id="rId12"/>
    <p:sldId id="332" r:id="rId13"/>
    <p:sldId id="280" r:id="rId14"/>
    <p:sldId id="335" r:id="rId15"/>
    <p:sldId id="336" r:id="rId16"/>
    <p:sldId id="328" r:id="rId17"/>
    <p:sldId id="282" r:id="rId18"/>
    <p:sldId id="337" r:id="rId19"/>
    <p:sldId id="339" r:id="rId20"/>
    <p:sldId id="283" r:id="rId21"/>
    <p:sldId id="340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FF7600"/>
    <a:srgbClr val="B30806"/>
    <a:srgbClr val="E9AD10"/>
    <a:srgbClr val="FFC000"/>
    <a:srgbClr val="ED7D31"/>
    <a:srgbClr val="5B9BD5"/>
    <a:srgbClr val="92D051"/>
    <a:srgbClr val="E1E1E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4"/>
    <p:restoredTop sz="94580"/>
  </p:normalViewPr>
  <p:slideViewPr>
    <p:cSldViewPr snapToGrid="0">
      <p:cViewPr>
        <p:scale>
          <a:sx n="106" d="100"/>
          <a:sy n="106" d="100"/>
        </p:scale>
        <p:origin x="1128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ADD3ED-E84A-434F-86C1-15A8DADB2BFA}" type="doc">
      <dgm:prSet loTypeId="urn:microsoft.com/office/officeart/2005/8/layout/vProcess5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32180AC-B9E3-49CD-A627-F0234225730A}">
      <dgm:prSet/>
      <dgm:spPr>
        <a:solidFill>
          <a:srgbClr val="4372C4"/>
        </a:solidFill>
      </dgm:spPr>
      <dgm:t>
        <a:bodyPr/>
        <a:lstStyle/>
        <a:p>
          <a:pPr algn="l"/>
          <a:r>
            <a:rPr lang="it-IT" dirty="0"/>
            <a:t>Mercati di riferimento</a:t>
          </a:r>
          <a:endParaRPr lang="en-US" dirty="0"/>
        </a:p>
      </dgm:t>
    </dgm:pt>
    <dgm:pt modelId="{9BBA417C-44F2-4536-8935-1AAE4B8B8677}" type="parTrans" cxnId="{7E342AFB-793E-4415-A204-B7CF3BCCBA93}">
      <dgm:prSet/>
      <dgm:spPr/>
      <dgm:t>
        <a:bodyPr/>
        <a:lstStyle/>
        <a:p>
          <a:endParaRPr lang="en-US"/>
        </a:p>
      </dgm:t>
    </dgm:pt>
    <dgm:pt modelId="{D4C32113-4C28-455C-AD02-C92C216983AA}" type="sibTrans" cxnId="{7E342AFB-793E-4415-A204-B7CF3BCCBA93}">
      <dgm:prSet/>
      <dgm:spPr/>
      <dgm:t>
        <a:bodyPr/>
        <a:lstStyle/>
        <a:p>
          <a:endParaRPr lang="en-US"/>
        </a:p>
      </dgm:t>
    </dgm:pt>
    <dgm:pt modelId="{75E5D88A-EBCC-4857-9A07-8F760B4D0056}">
      <dgm:prSet/>
      <dgm:spPr>
        <a:solidFill>
          <a:srgbClr val="5B9BD5"/>
        </a:solidFill>
      </dgm:spPr>
      <dgm:t>
        <a:bodyPr/>
        <a:lstStyle/>
        <a:p>
          <a:pPr algn="just"/>
          <a:r>
            <a:rPr lang="it-IT" dirty="0"/>
            <a:t>Principali commodities</a:t>
          </a:r>
          <a:endParaRPr lang="en-US" dirty="0"/>
        </a:p>
      </dgm:t>
    </dgm:pt>
    <dgm:pt modelId="{E6647F13-3B38-4720-AA88-85A1FF4D9E04}" type="parTrans" cxnId="{A00BCE1C-09C2-4571-8CCE-230F9F495472}">
      <dgm:prSet/>
      <dgm:spPr/>
      <dgm:t>
        <a:bodyPr/>
        <a:lstStyle/>
        <a:p>
          <a:endParaRPr lang="en-US"/>
        </a:p>
      </dgm:t>
    </dgm:pt>
    <dgm:pt modelId="{C1D389B1-B9DD-4725-B5EF-97CDFAE1FAFA}" type="sibTrans" cxnId="{A00BCE1C-09C2-4571-8CCE-230F9F495472}">
      <dgm:prSet/>
      <dgm:spPr/>
      <dgm:t>
        <a:bodyPr/>
        <a:lstStyle/>
        <a:p>
          <a:endParaRPr lang="en-US"/>
        </a:p>
      </dgm:t>
    </dgm:pt>
    <dgm:pt modelId="{2A927B2A-AD00-4F88-9CAB-FD3A7E151DDB}">
      <dgm:prSet/>
      <dgm:spPr>
        <a:solidFill>
          <a:srgbClr val="ADCDEB"/>
        </a:solidFill>
      </dgm:spPr>
      <dgm:t>
        <a:bodyPr/>
        <a:lstStyle/>
        <a:p>
          <a:pPr algn="just"/>
          <a:r>
            <a:rPr lang="it-IT" dirty="0"/>
            <a:t>Strumenti utilizzati</a:t>
          </a:r>
        </a:p>
      </dgm:t>
    </dgm:pt>
    <dgm:pt modelId="{DE0CA14B-135E-4DE9-865E-48D5AF8A65AD}" type="parTrans" cxnId="{AB61BD30-E925-4287-B068-27DB57357175}">
      <dgm:prSet/>
      <dgm:spPr/>
      <dgm:t>
        <a:bodyPr/>
        <a:lstStyle/>
        <a:p>
          <a:endParaRPr lang="en-US"/>
        </a:p>
      </dgm:t>
    </dgm:pt>
    <dgm:pt modelId="{F5FF18DB-6A05-4E5A-A620-EA9DFB5E8DC4}" type="sibTrans" cxnId="{AB61BD30-E925-4287-B068-27DB57357175}">
      <dgm:prSet/>
      <dgm:spPr/>
      <dgm:t>
        <a:bodyPr/>
        <a:lstStyle/>
        <a:p>
          <a:endParaRPr lang="en-US"/>
        </a:p>
      </dgm:t>
    </dgm:pt>
    <dgm:pt modelId="{58E52EE7-AD76-7640-9E1F-29FA5B3F6486}" type="pres">
      <dgm:prSet presAssocID="{B4ADD3ED-E84A-434F-86C1-15A8DADB2BFA}" presName="outerComposite" presStyleCnt="0">
        <dgm:presLayoutVars>
          <dgm:chMax val="5"/>
          <dgm:dir/>
          <dgm:resizeHandles val="exact"/>
        </dgm:presLayoutVars>
      </dgm:prSet>
      <dgm:spPr/>
    </dgm:pt>
    <dgm:pt modelId="{666CA343-284B-424E-A1D3-E02C2CC65B79}" type="pres">
      <dgm:prSet presAssocID="{B4ADD3ED-E84A-434F-86C1-15A8DADB2BFA}" presName="dummyMaxCanvas" presStyleCnt="0">
        <dgm:presLayoutVars/>
      </dgm:prSet>
      <dgm:spPr/>
    </dgm:pt>
    <dgm:pt modelId="{69898091-E13A-2845-98F7-6D1B12CD52C8}" type="pres">
      <dgm:prSet presAssocID="{B4ADD3ED-E84A-434F-86C1-15A8DADB2BFA}" presName="ThreeNodes_1" presStyleLbl="node1" presStyleIdx="0" presStyleCnt="3">
        <dgm:presLayoutVars>
          <dgm:bulletEnabled val="1"/>
        </dgm:presLayoutVars>
      </dgm:prSet>
      <dgm:spPr/>
    </dgm:pt>
    <dgm:pt modelId="{6AE69915-8805-A749-A6BC-28AAC80D376D}" type="pres">
      <dgm:prSet presAssocID="{B4ADD3ED-E84A-434F-86C1-15A8DADB2BFA}" presName="ThreeNodes_2" presStyleLbl="node1" presStyleIdx="1" presStyleCnt="3">
        <dgm:presLayoutVars>
          <dgm:bulletEnabled val="1"/>
        </dgm:presLayoutVars>
      </dgm:prSet>
      <dgm:spPr/>
    </dgm:pt>
    <dgm:pt modelId="{CA71F111-1CF9-6D44-9FE5-3D7BC11B0DD9}" type="pres">
      <dgm:prSet presAssocID="{B4ADD3ED-E84A-434F-86C1-15A8DADB2BFA}" presName="ThreeNodes_3" presStyleLbl="node1" presStyleIdx="2" presStyleCnt="3">
        <dgm:presLayoutVars>
          <dgm:bulletEnabled val="1"/>
        </dgm:presLayoutVars>
      </dgm:prSet>
      <dgm:spPr/>
    </dgm:pt>
    <dgm:pt modelId="{CBC2622F-2F30-4D41-8F25-0A1EE9D6DED1}" type="pres">
      <dgm:prSet presAssocID="{B4ADD3ED-E84A-434F-86C1-15A8DADB2BFA}" presName="ThreeConn_1-2" presStyleLbl="fgAccFollowNode1" presStyleIdx="0" presStyleCnt="2">
        <dgm:presLayoutVars>
          <dgm:bulletEnabled val="1"/>
        </dgm:presLayoutVars>
      </dgm:prSet>
      <dgm:spPr/>
    </dgm:pt>
    <dgm:pt modelId="{FC32284B-6FBB-4F41-B5CA-BF2AEC2D0B36}" type="pres">
      <dgm:prSet presAssocID="{B4ADD3ED-E84A-434F-86C1-15A8DADB2BFA}" presName="ThreeConn_2-3" presStyleLbl="fgAccFollowNode1" presStyleIdx="1" presStyleCnt="2">
        <dgm:presLayoutVars>
          <dgm:bulletEnabled val="1"/>
        </dgm:presLayoutVars>
      </dgm:prSet>
      <dgm:spPr/>
    </dgm:pt>
    <dgm:pt modelId="{7DC3E191-A553-6F40-BDA4-8FB71E2A1BBC}" type="pres">
      <dgm:prSet presAssocID="{B4ADD3ED-E84A-434F-86C1-15A8DADB2BFA}" presName="ThreeNodes_1_text" presStyleLbl="node1" presStyleIdx="2" presStyleCnt="3">
        <dgm:presLayoutVars>
          <dgm:bulletEnabled val="1"/>
        </dgm:presLayoutVars>
      </dgm:prSet>
      <dgm:spPr/>
    </dgm:pt>
    <dgm:pt modelId="{11BE04E3-0B3D-7740-947A-6C84AA9444FF}" type="pres">
      <dgm:prSet presAssocID="{B4ADD3ED-E84A-434F-86C1-15A8DADB2BFA}" presName="ThreeNodes_2_text" presStyleLbl="node1" presStyleIdx="2" presStyleCnt="3">
        <dgm:presLayoutVars>
          <dgm:bulletEnabled val="1"/>
        </dgm:presLayoutVars>
      </dgm:prSet>
      <dgm:spPr/>
    </dgm:pt>
    <dgm:pt modelId="{36954F33-38D1-AD4D-9178-338EE8F737D6}" type="pres">
      <dgm:prSet presAssocID="{B4ADD3ED-E84A-434F-86C1-15A8DADB2BF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5061D1C-4BD8-E14E-8410-C1494DA1EF56}" type="presOf" srcId="{C1D389B1-B9DD-4725-B5EF-97CDFAE1FAFA}" destId="{FC32284B-6FBB-4F41-B5CA-BF2AEC2D0B36}" srcOrd="0" destOrd="0" presId="urn:microsoft.com/office/officeart/2005/8/layout/vProcess5"/>
    <dgm:cxn modelId="{A00BCE1C-09C2-4571-8CCE-230F9F495472}" srcId="{B4ADD3ED-E84A-434F-86C1-15A8DADB2BFA}" destId="{75E5D88A-EBCC-4857-9A07-8F760B4D0056}" srcOrd="1" destOrd="0" parTransId="{E6647F13-3B38-4720-AA88-85A1FF4D9E04}" sibTransId="{C1D389B1-B9DD-4725-B5EF-97CDFAE1FAFA}"/>
    <dgm:cxn modelId="{6450F72B-91B2-FA4E-A1B8-692AB31963D1}" type="presOf" srcId="{E32180AC-B9E3-49CD-A627-F0234225730A}" destId="{7DC3E191-A553-6F40-BDA4-8FB71E2A1BBC}" srcOrd="1" destOrd="0" presId="urn:microsoft.com/office/officeart/2005/8/layout/vProcess5"/>
    <dgm:cxn modelId="{39B90D2E-792C-8F46-B5ED-53AB31A4584A}" type="presOf" srcId="{B4ADD3ED-E84A-434F-86C1-15A8DADB2BFA}" destId="{58E52EE7-AD76-7640-9E1F-29FA5B3F6486}" srcOrd="0" destOrd="0" presId="urn:microsoft.com/office/officeart/2005/8/layout/vProcess5"/>
    <dgm:cxn modelId="{AB61BD30-E925-4287-B068-27DB57357175}" srcId="{B4ADD3ED-E84A-434F-86C1-15A8DADB2BFA}" destId="{2A927B2A-AD00-4F88-9CAB-FD3A7E151DDB}" srcOrd="2" destOrd="0" parTransId="{DE0CA14B-135E-4DE9-865E-48D5AF8A65AD}" sibTransId="{F5FF18DB-6A05-4E5A-A620-EA9DFB5E8DC4}"/>
    <dgm:cxn modelId="{5C7C1441-0CD9-8A4F-8C08-27E10156D7FA}" type="presOf" srcId="{75E5D88A-EBCC-4857-9A07-8F760B4D0056}" destId="{6AE69915-8805-A749-A6BC-28AAC80D376D}" srcOrd="0" destOrd="0" presId="urn:microsoft.com/office/officeart/2005/8/layout/vProcess5"/>
    <dgm:cxn modelId="{EB9B4858-6095-0740-B236-2EE015D08A4F}" type="presOf" srcId="{2A927B2A-AD00-4F88-9CAB-FD3A7E151DDB}" destId="{CA71F111-1CF9-6D44-9FE5-3D7BC11B0DD9}" srcOrd="0" destOrd="0" presId="urn:microsoft.com/office/officeart/2005/8/layout/vProcess5"/>
    <dgm:cxn modelId="{6ED7548B-11E2-E746-878D-B078DCB92D13}" type="presOf" srcId="{75E5D88A-EBCC-4857-9A07-8F760B4D0056}" destId="{11BE04E3-0B3D-7740-947A-6C84AA9444FF}" srcOrd="1" destOrd="0" presId="urn:microsoft.com/office/officeart/2005/8/layout/vProcess5"/>
    <dgm:cxn modelId="{C2DB359F-0C18-4842-B935-18339748B6DB}" type="presOf" srcId="{D4C32113-4C28-455C-AD02-C92C216983AA}" destId="{CBC2622F-2F30-4D41-8F25-0A1EE9D6DED1}" srcOrd="0" destOrd="0" presId="urn:microsoft.com/office/officeart/2005/8/layout/vProcess5"/>
    <dgm:cxn modelId="{1578B0B9-A19C-5048-B101-4F263E4D94FE}" type="presOf" srcId="{E32180AC-B9E3-49CD-A627-F0234225730A}" destId="{69898091-E13A-2845-98F7-6D1B12CD52C8}" srcOrd="0" destOrd="0" presId="urn:microsoft.com/office/officeart/2005/8/layout/vProcess5"/>
    <dgm:cxn modelId="{7E342AFB-793E-4415-A204-B7CF3BCCBA93}" srcId="{B4ADD3ED-E84A-434F-86C1-15A8DADB2BFA}" destId="{E32180AC-B9E3-49CD-A627-F0234225730A}" srcOrd="0" destOrd="0" parTransId="{9BBA417C-44F2-4536-8935-1AAE4B8B8677}" sibTransId="{D4C32113-4C28-455C-AD02-C92C216983AA}"/>
    <dgm:cxn modelId="{0630FBFF-BF02-074B-BF9A-8D392C329C32}" type="presOf" srcId="{2A927B2A-AD00-4F88-9CAB-FD3A7E151DDB}" destId="{36954F33-38D1-AD4D-9178-338EE8F737D6}" srcOrd="1" destOrd="0" presId="urn:microsoft.com/office/officeart/2005/8/layout/vProcess5"/>
    <dgm:cxn modelId="{D2ACD6E0-CDFC-EC46-AEDF-12756F1339F9}" type="presParOf" srcId="{58E52EE7-AD76-7640-9E1F-29FA5B3F6486}" destId="{666CA343-284B-424E-A1D3-E02C2CC65B79}" srcOrd="0" destOrd="0" presId="urn:microsoft.com/office/officeart/2005/8/layout/vProcess5"/>
    <dgm:cxn modelId="{9E154705-9E72-3C43-8022-8F7323F30078}" type="presParOf" srcId="{58E52EE7-AD76-7640-9E1F-29FA5B3F6486}" destId="{69898091-E13A-2845-98F7-6D1B12CD52C8}" srcOrd="1" destOrd="0" presId="urn:microsoft.com/office/officeart/2005/8/layout/vProcess5"/>
    <dgm:cxn modelId="{7314ED4C-7B54-F144-BEC9-7A68FB7D3A20}" type="presParOf" srcId="{58E52EE7-AD76-7640-9E1F-29FA5B3F6486}" destId="{6AE69915-8805-A749-A6BC-28AAC80D376D}" srcOrd="2" destOrd="0" presId="urn:microsoft.com/office/officeart/2005/8/layout/vProcess5"/>
    <dgm:cxn modelId="{8C5E913C-891C-3C4E-BF00-1540A16EFD1E}" type="presParOf" srcId="{58E52EE7-AD76-7640-9E1F-29FA5B3F6486}" destId="{CA71F111-1CF9-6D44-9FE5-3D7BC11B0DD9}" srcOrd="3" destOrd="0" presId="urn:microsoft.com/office/officeart/2005/8/layout/vProcess5"/>
    <dgm:cxn modelId="{2830F916-E889-3148-99C5-481AB68351D7}" type="presParOf" srcId="{58E52EE7-AD76-7640-9E1F-29FA5B3F6486}" destId="{CBC2622F-2F30-4D41-8F25-0A1EE9D6DED1}" srcOrd="4" destOrd="0" presId="urn:microsoft.com/office/officeart/2005/8/layout/vProcess5"/>
    <dgm:cxn modelId="{EC155EC4-CB9A-CC44-BA93-18D063F68C2D}" type="presParOf" srcId="{58E52EE7-AD76-7640-9E1F-29FA5B3F6486}" destId="{FC32284B-6FBB-4F41-B5CA-BF2AEC2D0B36}" srcOrd="5" destOrd="0" presId="urn:microsoft.com/office/officeart/2005/8/layout/vProcess5"/>
    <dgm:cxn modelId="{4865A338-A15E-3447-B1EF-10A297BCA15E}" type="presParOf" srcId="{58E52EE7-AD76-7640-9E1F-29FA5B3F6486}" destId="{7DC3E191-A553-6F40-BDA4-8FB71E2A1BBC}" srcOrd="6" destOrd="0" presId="urn:microsoft.com/office/officeart/2005/8/layout/vProcess5"/>
    <dgm:cxn modelId="{79647C20-25DC-1A44-AA98-F593D915D48D}" type="presParOf" srcId="{58E52EE7-AD76-7640-9E1F-29FA5B3F6486}" destId="{11BE04E3-0B3D-7740-947A-6C84AA9444FF}" srcOrd="7" destOrd="0" presId="urn:microsoft.com/office/officeart/2005/8/layout/vProcess5"/>
    <dgm:cxn modelId="{C3893AB9-D977-4647-9CA5-8542C39C01AE}" type="presParOf" srcId="{58E52EE7-AD76-7640-9E1F-29FA5B3F6486}" destId="{36954F33-38D1-AD4D-9178-338EE8F737D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98091-E13A-2845-98F7-6D1B12CD52C8}">
      <dsp:nvSpPr>
        <dsp:cNvPr id="0" name=""/>
        <dsp:cNvSpPr/>
      </dsp:nvSpPr>
      <dsp:spPr>
        <a:xfrm>
          <a:off x="0" y="0"/>
          <a:ext cx="3875511" cy="1193875"/>
        </a:xfrm>
        <a:prstGeom prst="roundRect">
          <a:avLst>
            <a:gd name="adj" fmla="val 10000"/>
          </a:avLst>
        </a:prstGeom>
        <a:solidFill>
          <a:srgbClr val="4372C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Mercati di riferimento</a:t>
          </a:r>
          <a:endParaRPr lang="en-US" sz="3100" kern="1200" dirty="0"/>
        </a:p>
      </dsp:txBody>
      <dsp:txXfrm>
        <a:off x="34967" y="34967"/>
        <a:ext cx="2587227" cy="1123941"/>
      </dsp:txXfrm>
    </dsp:sp>
    <dsp:sp modelId="{6AE69915-8805-A749-A6BC-28AAC80D376D}">
      <dsp:nvSpPr>
        <dsp:cNvPr id="0" name=""/>
        <dsp:cNvSpPr/>
      </dsp:nvSpPr>
      <dsp:spPr>
        <a:xfrm>
          <a:off x="341956" y="1392854"/>
          <a:ext cx="3875511" cy="1193875"/>
        </a:xfrm>
        <a:prstGeom prst="roundRect">
          <a:avLst>
            <a:gd name="adj" fmla="val 10000"/>
          </a:avLst>
        </a:prstGeom>
        <a:solidFill>
          <a:srgbClr val="5B9BD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just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Principali commodities</a:t>
          </a:r>
          <a:endParaRPr lang="en-US" sz="3100" kern="1200" dirty="0"/>
        </a:p>
      </dsp:txBody>
      <dsp:txXfrm>
        <a:off x="376923" y="1427821"/>
        <a:ext cx="2687601" cy="1123941"/>
      </dsp:txXfrm>
    </dsp:sp>
    <dsp:sp modelId="{CA71F111-1CF9-6D44-9FE5-3D7BC11B0DD9}">
      <dsp:nvSpPr>
        <dsp:cNvPr id="0" name=""/>
        <dsp:cNvSpPr/>
      </dsp:nvSpPr>
      <dsp:spPr>
        <a:xfrm>
          <a:off x="683913" y="2785709"/>
          <a:ext cx="3875511" cy="1193875"/>
        </a:xfrm>
        <a:prstGeom prst="roundRect">
          <a:avLst>
            <a:gd name="adj" fmla="val 10000"/>
          </a:avLst>
        </a:prstGeom>
        <a:solidFill>
          <a:srgbClr val="ADCDE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just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Strumenti utilizzati</a:t>
          </a:r>
        </a:p>
      </dsp:txBody>
      <dsp:txXfrm>
        <a:off x="718880" y="2820676"/>
        <a:ext cx="2687601" cy="1123941"/>
      </dsp:txXfrm>
    </dsp:sp>
    <dsp:sp modelId="{CBC2622F-2F30-4D41-8F25-0A1EE9D6DED1}">
      <dsp:nvSpPr>
        <dsp:cNvPr id="0" name=""/>
        <dsp:cNvSpPr/>
      </dsp:nvSpPr>
      <dsp:spPr>
        <a:xfrm>
          <a:off x="3099492" y="905355"/>
          <a:ext cx="776019" cy="77601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274096" y="905355"/>
        <a:ext cx="426811" cy="583954"/>
      </dsp:txXfrm>
    </dsp:sp>
    <dsp:sp modelId="{FC32284B-6FBB-4F41-B5CA-BF2AEC2D0B36}">
      <dsp:nvSpPr>
        <dsp:cNvPr id="0" name=""/>
        <dsp:cNvSpPr/>
      </dsp:nvSpPr>
      <dsp:spPr>
        <a:xfrm>
          <a:off x="3441449" y="2290251"/>
          <a:ext cx="776019" cy="77601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616053" y="2290251"/>
        <a:ext cx="426811" cy="583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802E23EC-EDF7-3E54-835E-6D9E20EBB1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842A58-D5D4-CC66-07DF-14D64D62E6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42E26-0A05-9843-8B98-2B494115EF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855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F5366-6248-4D15-B734-3B5AD889DDD5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D07C5-32B8-4FBE-9370-86352079D9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D07C5-32B8-4FBE-9370-86352079D9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27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D07C5-32B8-4FBE-9370-86352079D9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6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D07C5-32B8-4FBE-9370-86352079D9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D07C5-32B8-4FBE-9370-86352079D9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9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a46eb17aa6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a46eb17aa6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41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a46eb17aa6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a46eb17aa6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b14034664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b14034664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D07C5-32B8-4FBE-9370-86352079D9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97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D07C5-32B8-4FBE-9370-86352079D9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21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D07C5-32B8-4FBE-9370-86352079D9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6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D1DD91-1353-1B63-3B0F-D3E5572CD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332A25-33AD-2D87-8D9E-3A83F726C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FF2284-4C48-7A18-4CD3-33308674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2A54-16F8-4848-A318-D4F545FB6FA2}" type="datetimeFigureOut">
              <a:rPr lang="it-IT" smtClean="0"/>
              <a:t>10/12/23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2EC998-E4F0-0056-B246-74DAB014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EDDA93-3A2F-1DC1-9A19-4DF4075B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DB92-8228-154D-8060-A67DFDF3A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233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B5C108-1EF0-D1AA-8E53-BDEC03F92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25F92E6-2CBD-C73E-67E6-FFB4D08D5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9BCBBE-D554-BEAD-080B-7E7823D58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D1B403-64A7-3E16-08E8-D059F756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2A54-16F8-4848-A318-D4F545FB6FA2}" type="datetimeFigureOut">
              <a:rPr lang="it-IT" smtClean="0"/>
              <a:t>10/12/23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FF0789-2F60-2A35-24EC-655183D4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A37EE5-66F5-FC37-5C22-C0A6B133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DB92-8228-154D-8060-A67DFDF3A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209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E418EF-E174-C5D1-FBD1-0DF631FF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5C1278D-DDEA-2B86-D4DD-CE9BBF60E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183052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84E8E11-30D4-EA9E-E4FE-979332D67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DF49E5-EB67-CB6E-E4DF-D47CAB816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1F5EB9-830B-25D7-195C-5B17D345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2A54-16F8-4848-A318-D4F545FB6FA2}" type="datetimeFigureOut">
              <a:rPr lang="it-IT" smtClean="0"/>
              <a:t>10/12/23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9CC81A-15EB-552E-002C-65EC38DC5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819C02-B9B3-579C-4420-894EB755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DB92-8228-154D-8060-A67DFDF3A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0508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1">
  <p:cSld name="Title only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879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85600" y="3703988"/>
            <a:ext cx="7420800" cy="8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019600" y="4702467"/>
            <a:ext cx="6152800" cy="7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667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076400" y="1474833"/>
            <a:ext cx="6039200" cy="22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48527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Nuvola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581584" y="4368267"/>
            <a:ext cx="4402000" cy="13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6606016" y="4368281"/>
            <a:ext cx="4004400" cy="13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21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2187767" y="3871577"/>
            <a:ext cx="3180800" cy="5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933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7017808" y="3871577"/>
            <a:ext cx="3180800" cy="5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933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2598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hree columns ">
  <p:cSld name="Title and three columns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1027459" y="4156800"/>
            <a:ext cx="30116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1027467" y="4755703"/>
            <a:ext cx="30116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title" idx="2"/>
          </p:nvPr>
        </p:nvSpPr>
        <p:spPr>
          <a:xfrm>
            <a:off x="4590201" y="4156800"/>
            <a:ext cx="30116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3"/>
          </p:nvPr>
        </p:nvSpPr>
        <p:spPr>
          <a:xfrm>
            <a:off x="4590201" y="4755713"/>
            <a:ext cx="30116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"/>
          </p:nvPr>
        </p:nvSpPr>
        <p:spPr>
          <a:xfrm>
            <a:off x="8152941" y="4156800"/>
            <a:ext cx="30116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5"/>
          </p:nvPr>
        </p:nvSpPr>
        <p:spPr>
          <a:xfrm>
            <a:off x="8152935" y="4755713"/>
            <a:ext cx="30116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 idx="6"/>
          </p:nvPr>
        </p:nvSpPr>
        <p:spPr>
          <a:xfrm>
            <a:off x="950967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9831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CEA76-0821-5671-125A-A23D99DA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0B74D-DA17-3117-6219-8BE6EAC5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B391F7-8966-9529-E775-94E863A9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DB92-8228-154D-8060-A67DFDF3A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516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CEA76-0821-5671-125A-A23D99DA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0B74D-DA17-3117-6219-8BE6EAC5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B391F7-8966-9529-E775-94E863A9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DB92-8228-154D-8060-A67DFDF3A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238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B99015-BD9B-F631-CB97-2C981EB77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C75C71-D101-F578-E4AA-EDDC68E03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7F8BC0-3D7E-C7A4-51F4-7885C6A2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2A54-16F8-4848-A318-D4F545FB6FA2}" type="datetimeFigureOut">
              <a:rPr lang="it-IT" smtClean="0"/>
              <a:t>10/12/23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6652DA-4497-C3F9-23DD-72613422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262131-AFD1-4752-620C-6EB966B6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DB92-8228-154D-8060-A67DFDF3A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578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512032-4194-BB62-2780-88733EDA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FD6CED-7781-EF03-1E96-E249940C7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70B6C2D-09C3-1CF6-73F5-A57A0FEFD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C298185-A717-39CD-1910-ACE9C686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2A54-16F8-4848-A318-D4F545FB6FA2}" type="datetimeFigureOut">
              <a:rPr lang="it-IT" smtClean="0"/>
              <a:t>10/12/23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E58EA8-2571-59C4-7244-651F9862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C17984-B154-3E50-3224-024B515B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DB92-8228-154D-8060-A67DFDF3A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3893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E014CE-93F1-9CF0-5A40-8B7607C3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7F05B5-B116-30EF-19E8-6D4BA7DB7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5F67D29-3381-A48A-DF28-CEB6F5D8F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F3BCFFE-BD80-85CE-51AD-863E6D93B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AAF8224-D9FD-EAA8-53F1-7223331AD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4E5CCF1-8AF5-6448-817D-54DD19F2E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2A54-16F8-4848-A318-D4F545FB6FA2}" type="datetimeFigureOut">
              <a:rPr lang="it-IT" smtClean="0"/>
              <a:t>10/12/23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4E0D09C-A17E-9BEE-AAFA-15E185CE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24EC408-013D-81FE-48ED-50622D46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DB92-8228-154D-8060-A67DFDF3A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417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D8FA5-5F75-FB77-CBC6-AEBADCEB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16361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D0D26DA-A08B-9E41-4A97-2BD8BE628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2A54-16F8-4848-A318-D4F545FB6FA2}" type="datetimeFigureOut">
              <a:rPr lang="it-IT" smtClean="0"/>
              <a:t>10/12/23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BF6BA03-FB90-6078-8047-0BA1A6B8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0AC4AB-01EB-778B-5462-EDC4502E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DB92-8228-154D-8060-A67DFDF3A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1320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E51167-4188-2410-D1C6-B8D31A5D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788FE4-FEF4-973F-6B2E-C4A7198D2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217C7C-F7E6-F70E-C070-2835F2EDC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808C58-C1E1-0E06-2444-3FFEDCBAB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2A54-16F8-4848-A318-D4F545FB6FA2}" type="datetimeFigureOut">
              <a:rPr lang="it-IT" smtClean="0"/>
              <a:t>10/12/23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6F8A27-6FDE-1EEE-6F46-302DA7A1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AF7132-8F00-ADB9-E480-02A3FD4D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DB92-8228-154D-8060-A67DFDF3A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1225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rgbClr val="172F3A"/>
            </a:gs>
            <a:gs pos="41000">
              <a:schemeClr val="accent5">
                <a:lumMod val="97000"/>
                <a:lumOff val="3000"/>
              </a:schemeClr>
            </a:gs>
            <a:gs pos="6000">
              <a:schemeClr val="accent5">
                <a:alpha val="75000"/>
                <a:lumMod val="66928"/>
                <a:lumOff val="33072"/>
              </a:schemeClr>
            </a:gs>
          </a:gsLst>
          <a:lin ang="15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0CF24F-D9B6-28DF-5F23-2D87A918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591CBC-A1D9-CC7F-BBB8-A362EF82E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25FF37-1247-D034-E740-23FAB29D3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52A54-16F8-4848-A318-D4F545FB6FA2}" type="datetimeFigureOut">
              <a:rPr lang="it-IT" smtClean="0"/>
              <a:t>10/12/23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497973-647A-A8A8-4D1A-0FADCE499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DD667A-800D-8EF8-38D0-BAA7BB7E3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1DB92-8228-154D-8060-A67DFDF3A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61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5" r:id="rId16"/>
  </p:sldLayoutIdLst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14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s'è un mercato finanziario e come funziona">
            <a:extLst>
              <a:ext uri="{FF2B5EF4-FFF2-40B4-BE49-F238E27FC236}">
                <a16:creationId xmlns:a16="http://schemas.microsoft.com/office/drawing/2014/main" id="{496AF914-6159-33F0-3BAA-0CF95609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77411"/>
            <a:ext cx="12192000" cy="373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5FCF30C-EFBB-EBEE-04A8-D456BD681A26}"/>
              </a:ext>
            </a:extLst>
          </p:cNvPr>
          <p:cNvSpPr/>
          <p:nvPr/>
        </p:nvSpPr>
        <p:spPr>
          <a:xfrm>
            <a:off x="1" y="3468867"/>
            <a:ext cx="12192000" cy="3389133"/>
          </a:xfrm>
          <a:prstGeom prst="rect">
            <a:avLst/>
          </a:prstGeom>
          <a:gradFill flip="none" rotWithShape="1">
            <a:gsLst>
              <a:gs pos="74000">
                <a:srgbClr val="172F3A"/>
              </a:gs>
              <a:gs pos="26000">
                <a:srgbClr val="91BCE3">
                  <a:lumMod val="100000"/>
                  <a:alpha val="94691"/>
                </a:srgbClr>
              </a:gs>
              <a:gs pos="41000">
                <a:srgbClr val="619ED6"/>
              </a:gs>
            </a:gsLst>
            <a:lin ang="150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00D6B70-BDDC-E7A6-83A0-BAFE5D6918D6}"/>
              </a:ext>
            </a:extLst>
          </p:cNvPr>
          <p:cNvSpPr txBox="1"/>
          <p:nvPr/>
        </p:nvSpPr>
        <p:spPr>
          <a:xfrm>
            <a:off x="1137760" y="3657059"/>
            <a:ext cx="103565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j-lt"/>
              </a:rPr>
              <a:t>GESTIONE E PRICING DI DERIVATI ENERGETICI: MODELLI E APPLICAZIONI PER LA VALUTAZIONE E LA COPERTURA DEI RISCHI AZIENDALI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FA67F77-95F2-F0A5-41C2-921C5088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0" y="-2946"/>
            <a:ext cx="2454301" cy="1963441"/>
          </a:xfrm>
          <a:prstGeom prst="rect">
            <a:avLst/>
          </a:prstGeom>
        </p:spPr>
      </p:pic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07D3B0D5-BF61-3388-216F-BFC012EC6AD5}"/>
              </a:ext>
            </a:extLst>
          </p:cNvPr>
          <p:cNvSpPr txBox="1">
            <a:spLocks/>
          </p:cNvSpPr>
          <p:nvPr/>
        </p:nvSpPr>
        <p:spPr>
          <a:xfrm>
            <a:off x="8804807" y="5432308"/>
            <a:ext cx="1881446" cy="619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LAUREANDO: </a:t>
            </a:r>
          </a:p>
          <a:p>
            <a:pPr algn="r"/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Federico Casarano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23F65A02-5F2F-ADBC-E552-C6DF57B23C26}"/>
              </a:ext>
            </a:extLst>
          </p:cNvPr>
          <p:cNvSpPr txBox="1">
            <a:spLocks/>
          </p:cNvSpPr>
          <p:nvPr/>
        </p:nvSpPr>
        <p:spPr>
          <a:xfrm>
            <a:off x="697666" y="5595659"/>
            <a:ext cx="2689529" cy="554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RELATRICE: </a:t>
            </a:r>
          </a:p>
          <a:p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Prof.ssa Marta Elena Biancardi</a:t>
            </a:r>
          </a:p>
        </p:txBody>
      </p:sp>
      <p:sp>
        <p:nvSpPr>
          <p:cNvPr id="17" name="CasellaDiTesto 2">
            <a:extLst>
              <a:ext uri="{FF2B5EF4-FFF2-40B4-BE49-F238E27FC236}">
                <a16:creationId xmlns:a16="http://schemas.microsoft.com/office/drawing/2014/main" id="{405B8996-7769-76BF-E4F2-7293033D4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604" y="1560445"/>
            <a:ext cx="803679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Dipartimento di Economia e Finanza</a:t>
            </a:r>
          </a:p>
        </p:txBody>
      </p:sp>
      <p:sp>
        <p:nvSpPr>
          <p:cNvPr id="18" name="CasellaDiTesto 3">
            <a:extLst>
              <a:ext uri="{FF2B5EF4-FFF2-40B4-BE49-F238E27FC236}">
                <a16:creationId xmlns:a16="http://schemas.microsoft.com/office/drawing/2014/main" id="{98F0C959-4BCF-E29A-7533-6CA0F5B2D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40" y="1960495"/>
            <a:ext cx="66065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Corso di Laurea Magistrale in Statistica dei Mercati Economici e Finanziari</a:t>
            </a:r>
          </a:p>
        </p:txBody>
      </p:sp>
      <p:sp>
        <p:nvSpPr>
          <p:cNvPr id="2" name="Segnaposto testo 4">
            <a:extLst>
              <a:ext uri="{FF2B5EF4-FFF2-40B4-BE49-F238E27FC236}">
                <a16:creationId xmlns:a16="http://schemas.microsoft.com/office/drawing/2014/main" id="{C330E79E-3241-D7B1-4BFD-9C4865487C9A}"/>
              </a:ext>
            </a:extLst>
          </p:cNvPr>
          <p:cNvSpPr txBox="1">
            <a:spLocks/>
          </p:cNvSpPr>
          <p:nvPr/>
        </p:nvSpPr>
        <p:spPr>
          <a:xfrm>
            <a:off x="1920540" y="2576182"/>
            <a:ext cx="8193856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 DI LAUREA IN</a:t>
            </a:r>
          </a:p>
          <a:p>
            <a:pPr algn="ctr">
              <a:lnSpc>
                <a:spcPct val="100000"/>
              </a:lnSpc>
            </a:pPr>
            <a:r>
              <a:rPr lang="it-IT" sz="1400" b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Modelli Matematici per la Finanza e le Assicurazioni </a:t>
            </a:r>
            <a:endParaRPr lang="it-IT" sz="1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6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192AF-C1E9-F757-4443-01FFB338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513" y="522436"/>
            <a:ext cx="10290400" cy="7636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Asian option: tipologie di contratto</a:t>
            </a:r>
          </a:p>
        </p:txBody>
      </p: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78F20DDA-5ECB-EFB0-39B1-2081BC97D22C}"/>
              </a:ext>
            </a:extLst>
          </p:cNvPr>
          <p:cNvGrpSpPr/>
          <p:nvPr/>
        </p:nvGrpSpPr>
        <p:grpSpPr>
          <a:xfrm>
            <a:off x="2643619" y="1635651"/>
            <a:ext cx="6904762" cy="4624112"/>
            <a:chOff x="2784120" y="1651772"/>
            <a:chExt cx="6904762" cy="4624112"/>
          </a:xfrm>
        </p:grpSpPr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3383CDEE-91C9-9727-5A00-144384CBD6C6}"/>
                </a:ext>
              </a:extLst>
            </p:cNvPr>
            <p:cNvGrpSpPr/>
            <p:nvPr/>
          </p:nvGrpSpPr>
          <p:grpSpPr>
            <a:xfrm>
              <a:off x="2806700" y="1658974"/>
              <a:ext cx="6882182" cy="4616910"/>
              <a:chOff x="2806700" y="1658974"/>
              <a:chExt cx="6882182" cy="4616910"/>
            </a:xfrm>
          </p:grpSpPr>
          <p:grpSp>
            <p:nvGrpSpPr>
              <p:cNvPr id="58" name="Gruppo 57">
                <a:extLst>
                  <a:ext uri="{FF2B5EF4-FFF2-40B4-BE49-F238E27FC236}">
                    <a16:creationId xmlns:a16="http://schemas.microsoft.com/office/drawing/2014/main" id="{72680660-0F42-2579-2BA0-409BB49A448D}"/>
                  </a:ext>
                </a:extLst>
              </p:cNvPr>
              <p:cNvGrpSpPr/>
              <p:nvPr/>
            </p:nvGrpSpPr>
            <p:grpSpPr>
              <a:xfrm>
                <a:off x="4405434" y="3601242"/>
                <a:ext cx="3717959" cy="767252"/>
                <a:chOff x="3598574" y="3048648"/>
                <a:chExt cx="5492441" cy="1256168"/>
              </a:xfrm>
            </p:grpSpPr>
            <p:sp>
              <p:nvSpPr>
                <p:cNvPr id="55" name="Google Shape;9434;p87">
                  <a:extLst>
                    <a:ext uri="{FF2B5EF4-FFF2-40B4-BE49-F238E27FC236}">
                      <a16:creationId xmlns:a16="http://schemas.microsoft.com/office/drawing/2014/main" id="{DC97B725-77EB-4734-CBF9-1F4C33AECF10}"/>
                    </a:ext>
                  </a:extLst>
                </p:cNvPr>
                <p:cNvSpPr/>
                <p:nvPr/>
              </p:nvSpPr>
              <p:spPr>
                <a:xfrm>
                  <a:off x="3945911" y="3223696"/>
                  <a:ext cx="4798672" cy="90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49" h="36397" extrusionOk="0">
                      <a:moveTo>
                        <a:pt x="18199" y="1"/>
                      </a:moveTo>
                      <a:cubicBezTo>
                        <a:pt x="8148" y="1"/>
                        <a:pt x="1" y="8148"/>
                        <a:pt x="1" y="18198"/>
                      </a:cubicBezTo>
                      <a:cubicBezTo>
                        <a:pt x="1" y="28249"/>
                        <a:pt x="8148" y="36396"/>
                        <a:pt x="18199" y="36396"/>
                      </a:cubicBezTo>
                      <a:lnTo>
                        <a:pt x="98350" y="36396"/>
                      </a:lnTo>
                      <a:cubicBezTo>
                        <a:pt x="108401" y="36396"/>
                        <a:pt x="116548" y="28249"/>
                        <a:pt x="116548" y="18198"/>
                      </a:cubicBezTo>
                      <a:cubicBezTo>
                        <a:pt x="116548" y="8148"/>
                        <a:pt x="108401" y="1"/>
                        <a:pt x="98350" y="1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it-IT" sz="2400" b="1" dirty="0">
                      <a:solidFill>
                        <a:schemeClr val="bg1"/>
                      </a:solidFill>
                    </a:rPr>
                    <a:t>ASIAN OPTION</a:t>
                  </a:r>
                  <a:endParaRPr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Google Shape;9435;p87">
                  <a:extLst>
                    <a:ext uri="{FF2B5EF4-FFF2-40B4-BE49-F238E27FC236}">
                      <a16:creationId xmlns:a16="http://schemas.microsoft.com/office/drawing/2014/main" id="{75F904D5-3B9E-10E3-EA15-1A28624F62D9}"/>
                    </a:ext>
                  </a:extLst>
                </p:cNvPr>
                <p:cNvSpPr/>
                <p:nvPr/>
              </p:nvSpPr>
              <p:spPr>
                <a:xfrm>
                  <a:off x="7165067" y="3048648"/>
                  <a:ext cx="1925948" cy="125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7" h="50467" extrusionOk="0">
                      <a:moveTo>
                        <a:pt x="1" y="1"/>
                      </a:moveTo>
                      <a:lnTo>
                        <a:pt x="1" y="1458"/>
                      </a:lnTo>
                      <a:lnTo>
                        <a:pt x="21544" y="1458"/>
                      </a:lnTo>
                      <a:cubicBezTo>
                        <a:pt x="34653" y="1458"/>
                        <a:pt x="45320" y="12123"/>
                        <a:pt x="45320" y="25233"/>
                      </a:cubicBezTo>
                      <a:cubicBezTo>
                        <a:pt x="45320" y="38344"/>
                        <a:pt x="34653" y="49009"/>
                        <a:pt x="21544" y="49009"/>
                      </a:cubicBezTo>
                      <a:lnTo>
                        <a:pt x="1" y="49009"/>
                      </a:lnTo>
                      <a:lnTo>
                        <a:pt x="1" y="50466"/>
                      </a:lnTo>
                      <a:lnTo>
                        <a:pt x="21544" y="50466"/>
                      </a:lnTo>
                      <a:cubicBezTo>
                        <a:pt x="35457" y="50466"/>
                        <a:pt x="46776" y="39146"/>
                        <a:pt x="46776" y="25233"/>
                      </a:cubicBezTo>
                      <a:cubicBezTo>
                        <a:pt x="46776" y="11322"/>
                        <a:pt x="35457" y="1"/>
                        <a:pt x="21544" y="1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9436;p87">
                  <a:extLst>
                    <a:ext uri="{FF2B5EF4-FFF2-40B4-BE49-F238E27FC236}">
                      <a16:creationId xmlns:a16="http://schemas.microsoft.com/office/drawing/2014/main" id="{01511308-91EA-867A-0E7A-2AB37DABAEC1}"/>
                    </a:ext>
                  </a:extLst>
                </p:cNvPr>
                <p:cNvSpPr/>
                <p:nvPr/>
              </p:nvSpPr>
              <p:spPr>
                <a:xfrm>
                  <a:off x="3598574" y="3048648"/>
                  <a:ext cx="1925785" cy="125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3" h="50467" extrusionOk="0">
                      <a:moveTo>
                        <a:pt x="25232" y="1"/>
                      </a:moveTo>
                      <a:cubicBezTo>
                        <a:pt x="11319" y="1"/>
                        <a:pt x="0" y="11322"/>
                        <a:pt x="0" y="25233"/>
                      </a:cubicBezTo>
                      <a:cubicBezTo>
                        <a:pt x="0" y="39146"/>
                        <a:pt x="11319" y="50466"/>
                        <a:pt x="25232" y="50466"/>
                      </a:cubicBezTo>
                      <a:lnTo>
                        <a:pt x="46773" y="50466"/>
                      </a:lnTo>
                      <a:lnTo>
                        <a:pt x="46773" y="49007"/>
                      </a:lnTo>
                      <a:lnTo>
                        <a:pt x="25232" y="49007"/>
                      </a:lnTo>
                      <a:cubicBezTo>
                        <a:pt x="12124" y="49007"/>
                        <a:pt x="1456" y="38344"/>
                        <a:pt x="1456" y="25233"/>
                      </a:cubicBezTo>
                      <a:cubicBezTo>
                        <a:pt x="1456" y="12123"/>
                        <a:pt x="12124" y="1457"/>
                        <a:pt x="25232" y="1457"/>
                      </a:cubicBezTo>
                      <a:lnTo>
                        <a:pt x="46773" y="1457"/>
                      </a:lnTo>
                      <a:lnTo>
                        <a:pt x="46773" y="1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ruppo 58">
                <a:extLst>
                  <a:ext uri="{FF2B5EF4-FFF2-40B4-BE49-F238E27FC236}">
                    <a16:creationId xmlns:a16="http://schemas.microsoft.com/office/drawing/2014/main" id="{F79A9775-85C0-9288-CD08-9A5CE8ADC64F}"/>
                  </a:ext>
                </a:extLst>
              </p:cNvPr>
              <p:cNvGrpSpPr/>
              <p:nvPr/>
            </p:nvGrpSpPr>
            <p:grpSpPr>
              <a:xfrm>
                <a:off x="2806700" y="1658974"/>
                <a:ext cx="6882182" cy="1979005"/>
                <a:chOff x="1142997" y="1485904"/>
                <a:chExt cx="10264063" cy="1622892"/>
              </a:xfrm>
              <a:solidFill>
                <a:srgbClr val="00B0F0"/>
              </a:solidFill>
            </p:grpSpPr>
            <p:grpSp>
              <p:nvGrpSpPr>
                <p:cNvPr id="31" name="Google Shape;9438;p87">
                  <a:extLst>
                    <a:ext uri="{FF2B5EF4-FFF2-40B4-BE49-F238E27FC236}">
                      <a16:creationId xmlns:a16="http://schemas.microsoft.com/office/drawing/2014/main" id="{730BED77-08EA-44E0-5E57-1D7872F9E262}"/>
                    </a:ext>
                  </a:extLst>
                </p:cNvPr>
                <p:cNvGrpSpPr/>
                <p:nvPr/>
              </p:nvGrpSpPr>
              <p:grpSpPr>
                <a:xfrm>
                  <a:off x="1142997" y="1485904"/>
                  <a:ext cx="4815097" cy="1622892"/>
                  <a:chOff x="2220632" y="2595741"/>
                  <a:chExt cx="532405" cy="296824"/>
                </a:xfrm>
                <a:grpFill/>
              </p:grpSpPr>
              <p:grpSp>
                <p:nvGrpSpPr>
                  <p:cNvPr id="48" name="Google Shape;9439;p87">
                    <a:extLst>
                      <a:ext uri="{FF2B5EF4-FFF2-40B4-BE49-F238E27FC236}">
                        <a16:creationId xmlns:a16="http://schemas.microsoft.com/office/drawing/2014/main" id="{85CBC252-7E7D-7BED-1260-1071E08327C0}"/>
                      </a:ext>
                    </a:extLst>
                  </p:cNvPr>
                  <p:cNvGrpSpPr/>
                  <p:nvPr/>
                </p:nvGrpSpPr>
                <p:grpSpPr>
                  <a:xfrm>
                    <a:off x="2493852" y="2794333"/>
                    <a:ext cx="259185" cy="98232"/>
                    <a:chOff x="2493852" y="2794333"/>
                    <a:chExt cx="259185" cy="98232"/>
                  </a:xfrm>
                  <a:grpFill/>
                </p:grpSpPr>
                <p:sp>
                  <p:nvSpPr>
                    <p:cNvPr id="52" name="Google Shape;9440;p87">
                      <a:extLst>
                        <a:ext uri="{FF2B5EF4-FFF2-40B4-BE49-F238E27FC236}">
                          <a16:creationId xmlns:a16="http://schemas.microsoft.com/office/drawing/2014/main" id="{BDC6DBB0-AC58-0828-992B-77F7932D9E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0419" y="2800896"/>
                      <a:ext cx="246135" cy="85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66" h="18698" extrusionOk="0">
                          <a:moveTo>
                            <a:pt x="243" y="1"/>
                          </a:moveTo>
                          <a:cubicBezTo>
                            <a:pt x="108" y="1"/>
                            <a:pt x="1" y="108"/>
                            <a:pt x="1" y="243"/>
                          </a:cubicBezTo>
                          <a:cubicBezTo>
                            <a:pt x="1" y="4216"/>
                            <a:pt x="3233" y="7447"/>
                            <a:pt x="7204" y="7447"/>
                          </a:cubicBezTo>
                          <a:lnTo>
                            <a:pt x="47616" y="7447"/>
                          </a:lnTo>
                          <a:cubicBezTo>
                            <a:pt x="50905" y="7447"/>
                            <a:pt x="53581" y="10122"/>
                            <a:pt x="53581" y="13412"/>
                          </a:cubicBezTo>
                          <a:lnTo>
                            <a:pt x="53581" y="18455"/>
                          </a:lnTo>
                          <a:cubicBezTo>
                            <a:pt x="53581" y="18590"/>
                            <a:pt x="53688" y="18697"/>
                            <a:pt x="53823" y="18697"/>
                          </a:cubicBezTo>
                          <a:cubicBezTo>
                            <a:pt x="53957" y="18697"/>
                            <a:pt x="54065" y="18590"/>
                            <a:pt x="54062" y="18455"/>
                          </a:cubicBezTo>
                          <a:lnTo>
                            <a:pt x="54062" y="13412"/>
                          </a:lnTo>
                          <a:cubicBezTo>
                            <a:pt x="54062" y="9854"/>
                            <a:pt x="51169" y="6961"/>
                            <a:pt x="47611" y="6961"/>
                          </a:cubicBezTo>
                          <a:lnTo>
                            <a:pt x="7203" y="6961"/>
                          </a:lnTo>
                          <a:cubicBezTo>
                            <a:pt x="3498" y="6961"/>
                            <a:pt x="485" y="3946"/>
                            <a:pt x="485" y="243"/>
                          </a:cubicBezTo>
                          <a:cubicBezTo>
                            <a:pt x="485" y="108"/>
                            <a:pt x="377" y="1"/>
                            <a:pt x="243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" name="Google Shape;9441;p87">
                      <a:extLst>
                        <a:ext uri="{FF2B5EF4-FFF2-40B4-BE49-F238E27FC236}">
                          <a16:creationId xmlns:a16="http://schemas.microsoft.com/office/drawing/2014/main" id="{89449AE3-598B-A97E-2607-DE0A3D969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3852" y="2794333"/>
                      <a:ext cx="15360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4" h="3373" extrusionOk="0">
                          <a:moveTo>
                            <a:pt x="1687" y="0"/>
                          </a:moveTo>
                          <a:cubicBezTo>
                            <a:pt x="755" y="0"/>
                            <a:pt x="1" y="754"/>
                            <a:pt x="1" y="1687"/>
                          </a:cubicBezTo>
                          <a:cubicBezTo>
                            <a:pt x="1" y="2619"/>
                            <a:pt x="755" y="3373"/>
                            <a:pt x="1687" y="3373"/>
                          </a:cubicBezTo>
                          <a:cubicBezTo>
                            <a:pt x="2619" y="3370"/>
                            <a:pt x="3374" y="2617"/>
                            <a:pt x="3374" y="1687"/>
                          </a:cubicBezTo>
                          <a:cubicBezTo>
                            <a:pt x="3374" y="754"/>
                            <a:pt x="2619" y="0"/>
                            <a:pt x="168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" name="Google Shape;9442;p87">
                      <a:extLst>
                        <a:ext uri="{FF2B5EF4-FFF2-40B4-BE49-F238E27FC236}">
                          <a16:creationId xmlns:a16="http://schemas.microsoft.com/office/drawing/2014/main" id="{6058B10C-5FDD-340D-3E65-46725FF230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7686" y="2877210"/>
                      <a:ext cx="15351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2" h="3373" extrusionOk="0">
                          <a:moveTo>
                            <a:pt x="1687" y="1"/>
                          </a:moveTo>
                          <a:cubicBezTo>
                            <a:pt x="755" y="1"/>
                            <a:pt x="1" y="754"/>
                            <a:pt x="1" y="1686"/>
                          </a:cubicBezTo>
                          <a:cubicBezTo>
                            <a:pt x="1" y="2618"/>
                            <a:pt x="755" y="3372"/>
                            <a:pt x="1687" y="3372"/>
                          </a:cubicBezTo>
                          <a:cubicBezTo>
                            <a:pt x="2619" y="3372"/>
                            <a:pt x="3372" y="2616"/>
                            <a:pt x="3372" y="1686"/>
                          </a:cubicBezTo>
                          <a:cubicBezTo>
                            <a:pt x="3372" y="754"/>
                            <a:pt x="2619" y="1"/>
                            <a:pt x="1687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9" name="Google Shape;9443;p87">
                    <a:extLst>
                      <a:ext uri="{FF2B5EF4-FFF2-40B4-BE49-F238E27FC236}">
                        <a16:creationId xmlns:a16="http://schemas.microsoft.com/office/drawing/2014/main" id="{AD235AF0-85C1-96C1-70D2-02643D2799D7}"/>
                      </a:ext>
                    </a:extLst>
                  </p:cNvPr>
                  <p:cNvGrpSpPr/>
                  <p:nvPr/>
                </p:nvGrpSpPr>
                <p:grpSpPr>
                  <a:xfrm>
                    <a:off x="2220632" y="2595741"/>
                    <a:ext cx="517054" cy="199096"/>
                    <a:chOff x="2220632" y="2595741"/>
                    <a:chExt cx="517054" cy="199096"/>
                  </a:xfrm>
                  <a:grpFill/>
                </p:grpSpPr>
                <p:sp>
                  <p:nvSpPr>
                    <p:cNvPr id="50" name="Google Shape;9444;p87">
                      <a:extLst>
                        <a:ext uri="{FF2B5EF4-FFF2-40B4-BE49-F238E27FC236}">
                          <a16:creationId xmlns:a16="http://schemas.microsoft.com/office/drawing/2014/main" id="{30D6A0EB-FB26-0F18-1A5E-FD16EE112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0632" y="2595741"/>
                      <a:ext cx="517054" cy="1990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79" h="39990" extrusionOk="0">
                          <a:moveTo>
                            <a:pt x="7997" y="1"/>
                          </a:moveTo>
                          <a:cubicBezTo>
                            <a:pt x="3580" y="1"/>
                            <a:pt x="0" y="3580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9"/>
                            <a:pt x="7997" y="39989"/>
                          </a:cubicBezTo>
                          <a:lnTo>
                            <a:pt x="41282" y="39989"/>
                          </a:lnTo>
                          <a:cubicBezTo>
                            <a:pt x="45697" y="39989"/>
                            <a:pt x="49277" y="36409"/>
                            <a:pt x="49277" y="31993"/>
                          </a:cubicBezTo>
                          <a:lnTo>
                            <a:pt x="49277" y="7995"/>
                          </a:lnTo>
                          <a:cubicBezTo>
                            <a:pt x="49278" y="3580"/>
                            <a:pt x="45697" y="1"/>
                            <a:pt x="41282" y="1"/>
                          </a:cubicBezTo>
                          <a:close/>
                        </a:path>
                      </a:pathLst>
                    </a:custGeom>
                    <a:grpFill/>
                    <a:ln w="9525" cap="flat" cmpd="sng">
                      <a:solidFill>
                        <a:srgbClr val="657E9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" name="Google Shape;9445;p87">
                      <a:extLst>
                        <a:ext uri="{FF2B5EF4-FFF2-40B4-BE49-F238E27FC236}">
                          <a16:creationId xmlns:a16="http://schemas.microsoft.com/office/drawing/2014/main" id="{4A0D152F-CB0A-372F-57C0-E30D6D4E5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0284" y="2686181"/>
                      <a:ext cx="140326" cy="11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24" h="243" extrusionOk="0">
                          <a:moveTo>
                            <a:pt x="121" y="1"/>
                          </a:moveTo>
                          <a:cubicBezTo>
                            <a:pt x="55" y="1"/>
                            <a:pt x="0" y="55"/>
                            <a:pt x="0" y="121"/>
                          </a:cubicBezTo>
                          <a:cubicBezTo>
                            <a:pt x="0" y="187"/>
                            <a:pt x="55" y="243"/>
                            <a:pt x="121" y="243"/>
                          </a:cubicBezTo>
                          <a:lnTo>
                            <a:pt x="30703" y="243"/>
                          </a:lnTo>
                          <a:cubicBezTo>
                            <a:pt x="30769" y="243"/>
                            <a:pt x="30823" y="187"/>
                            <a:pt x="30823" y="121"/>
                          </a:cubicBezTo>
                          <a:cubicBezTo>
                            <a:pt x="30823" y="55"/>
                            <a:pt x="30767" y="1"/>
                            <a:pt x="30701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3" name="Google Shape;9454;p87">
                  <a:extLst>
                    <a:ext uri="{FF2B5EF4-FFF2-40B4-BE49-F238E27FC236}">
                      <a16:creationId xmlns:a16="http://schemas.microsoft.com/office/drawing/2014/main" id="{212529DC-211D-CD9C-947A-BBB17E46A8DE}"/>
                    </a:ext>
                  </a:extLst>
                </p:cNvPr>
                <p:cNvGrpSpPr/>
                <p:nvPr/>
              </p:nvGrpSpPr>
              <p:grpSpPr>
                <a:xfrm>
                  <a:off x="6730799" y="1485904"/>
                  <a:ext cx="4676261" cy="1622892"/>
                  <a:chOff x="2838475" y="2595741"/>
                  <a:chExt cx="517054" cy="296824"/>
                </a:xfrm>
                <a:grpFill/>
              </p:grpSpPr>
              <p:grpSp>
                <p:nvGrpSpPr>
                  <p:cNvPr id="34" name="Google Shape;9455;p87">
                    <a:extLst>
                      <a:ext uri="{FF2B5EF4-FFF2-40B4-BE49-F238E27FC236}">
                        <a16:creationId xmlns:a16="http://schemas.microsoft.com/office/drawing/2014/main" id="{FE4337CA-41AF-1629-3B55-6D7142ABD4C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475" y="2794333"/>
                    <a:ext cx="259185" cy="98232"/>
                    <a:chOff x="2838475" y="2794333"/>
                    <a:chExt cx="259185" cy="98232"/>
                  </a:xfrm>
                  <a:grpFill/>
                </p:grpSpPr>
                <p:sp>
                  <p:nvSpPr>
                    <p:cNvPr id="38" name="Google Shape;9456;p87">
                      <a:extLst>
                        <a:ext uri="{FF2B5EF4-FFF2-40B4-BE49-F238E27FC236}">
                          <a16:creationId xmlns:a16="http://schemas.microsoft.com/office/drawing/2014/main" id="{0D9037BE-0F6A-78B9-EB3F-A22CD4355B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5042" y="2800896"/>
                      <a:ext cx="246122" cy="85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63" h="18698" extrusionOk="0">
                          <a:moveTo>
                            <a:pt x="53821" y="1"/>
                          </a:moveTo>
                          <a:cubicBezTo>
                            <a:pt x="53687" y="1"/>
                            <a:pt x="53579" y="108"/>
                            <a:pt x="53579" y="243"/>
                          </a:cubicBezTo>
                          <a:cubicBezTo>
                            <a:pt x="53579" y="3946"/>
                            <a:pt x="50564" y="6961"/>
                            <a:pt x="46861" y="6961"/>
                          </a:cubicBezTo>
                          <a:lnTo>
                            <a:pt x="6451" y="6961"/>
                          </a:lnTo>
                          <a:cubicBezTo>
                            <a:pt x="2895" y="6961"/>
                            <a:pt x="0" y="9857"/>
                            <a:pt x="0" y="13412"/>
                          </a:cubicBezTo>
                          <a:lnTo>
                            <a:pt x="0" y="18455"/>
                          </a:lnTo>
                          <a:cubicBezTo>
                            <a:pt x="0" y="18590"/>
                            <a:pt x="109" y="18697"/>
                            <a:pt x="242" y="18697"/>
                          </a:cubicBezTo>
                          <a:cubicBezTo>
                            <a:pt x="379" y="18697"/>
                            <a:pt x="487" y="18590"/>
                            <a:pt x="486" y="18455"/>
                          </a:cubicBezTo>
                          <a:lnTo>
                            <a:pt x="486" y="13412"/>
                          </a:lnTo>
                          <a:cubicBezTo>
                            <a:pt x="486" y="10122"/>
                            <a:pt x="3162" y="7447"/>
                            <a:pt x="6451" y="7447"/>
                          </a:cubicBezTo>
                          <a:lnTo>
                            <a:pt x="46858" y="7447"/>
                          </a:lnTo>
                          <a:cubicBezTo>
                            <a:pt x="50831" y="7447"/>
                            <a:pt x="54063" y="4215"/>
                            <a:pt x="54063" y="243"/>
                          </a:cubicBezTo>
                          <a:cubicBezTo>
                            <a:pt x="54063" y="108"/>
                            <a:pt x="53954" y="1"/>
                            <a:pt x="53821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" name="Google Shape;9457;p87">
                      <a:extLst>
                        <a:ext uri="{FF2B5EF4-FFF2-40B4-BE49-F238E27FC236}">
                          <a16:creationId xmlns:a16="http://schemas.microsoft.com/office/drawing/2014/main" id="{E45F991C-5597-97BC-89F6-EA6E3641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2301" y="2794333"/>
                      <a:ext cx="15360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4" h="3373" extrusionOk="0">
                          <a:moveTo>
                            <a:pt x="1687" y="0"/>
                          </a:moveTo>
                          <a:cubicBezTo>
                            <a:pt x="755" y="0"/>
                            <a:pt x="0" y="754"/>
                            <a:pt x="0" y="1687"/>
                          </a:cubicBezTo>
                          <a:cubicBezTo>
                            <a:pt x="0" y="2619"/>
                            <a:pt x="755" y="3373"/>
                            <a:pt x="1687" y="3373"/>
                          </a:cubicBezTo>
                          <a:cubicBezTo>
                            <a:pt x="2619" y="3370"/>
                            <a:pt x="3373" y="2617"/>
                            <a:pt x="3373" y="1687"/>
                          </a:cubicBezTo>
                          <a:cubicBezTo>
                            <a:pt x="3373" y="754"/>
                            <a:pt x="2619" y="0"/>
                            <a:pt x="168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" name="Google Shape;9458;p87">
                      <a:extLst>
                        <a:ext uri="{FF2B5EF4-FFF2-40B4-BE49-F238E27FC236}">
                          <a16:creationId xmlns:a16="http://schemas.microsoft.com/office/drawing/2014/main" id="{17F48094-68A6-3F47-6A72-64C170A06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8475" y="2877210"/>
                      <a:ext cx="15351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2" h="3373" extrusionOk="0">
                          <a:moveTo>
                            <a:pt x="1685" y="1"/>
                          </a:moveTo>
                          <a:cubicBezTo>
                            <a:pt x="753" y="1"/>
                            <a:pt x="0" y="754"/>
                            <a:pt x="0" y="1686"/>
                          </a:cubicBezTo>
                          <a:cubicBezTo>
                            <a:pt x="0" y="2618"/>
                            <a:pt x="753" y="3372"/>
                            <a:pt x="1685" y="3372"/>
                          </a:cubicBezTo>
                          <a:cubicBezTo>
                            <a:pt x="2617" y="3372"/>
                            <a:pt x="3372" y="2616"/>
                            <a:pt x="3372" y="1686"/>
                          </a:cubicBezTo>
                          <a:cubicBezTo>
                            <a:pt x="3372" y="754"/>
                            <a:pt x="2617" y="1"/>
                            <a:pt x="1685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" name="Google Shape;9459;p87">
                    <a:extLst>
                      <a:ext uri="{FF2B5EF4-FFF2-40B4-BE49-F238E27FC236}">
                        <a16:creationId xmlns:a16="http://schemas.microsoft.com/office/drawing/2014/main" id="{E2FBFB36-B119-607C-F144-5F0DDBE61CBB}"/>
                      </a:ext>
                    </a:extLst>
                  </p:cNvPr>
                  <p:cNvGrpSpPr/>
                  <p:nvPr/>
                </p:nvGrpSpPr>
                <p:grpSpPr>
                  <a:xfrm>
                    <a:off x="2838475" y="2595741"/>
                    <a:ext cx="517054" cy="197556"/>
                    <a:chOff x="2838475" y="2595741"/>
                    <a:chExt cx="517054" cy="197556"/>
                  </a:xfrm>
                  <a:grpFill/>
                </p:grpSpPr>
                <p:sp>
                  <p:nvSpPr>
                    <p:cNvPr id="36" name="Google Shape;9460;p87">
                      <a:extLst>
                        <a:ext uri="{FF2B5EF4-FFF2-40B4-BE49-F238E27FC236}">
                          <a16:creationId xmlns:a16="http://schemas.microsoft.com/office/drawing/2014/main" id="{F0140ADA-AB3C-200E-9097-FF1FB554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8475" y="2595741"/>
                      <a:ext cx="517054" cy="1975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79" h="39990" extrusionOk="0">
                          <a:moveTo>
                            <a:pt x="7995" y="1"/>
                          </a:moveTo>
                          <a:cubicBezTo>
                            <a:pt x="3580" y="1"/>
                            <a:pt x="0" y="3580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9"/>
                            <a:pt x="7995" y="39989"/>
                          </a:cubicBezTo>
                          <a:lnTo>
                            <a:pt x="41282" y="39989"/>
                          </a:lnTo>
                          <a:cubicBezTo>
                            <a:pt x="45698" y="39989"/>
                            <a:pt x="49278" y="36409"/>
                            <a:pt x="49278" y="31993"/>
                          </a:cubicBezTo>
                          <a:lnTo>
                            <a:pt x="49278" y="7995"/>
                          </a:lnTo>
                          <a:cubicBezTo>
                            <a:pt x="49278" y="3580"/>
                            <a:pt x="45698" y="1"/>
                            <a:pt x="41282" y="1"/>
                          </a:cubicBezTo>
                          <a:close/>
                        </a:path>
                      </a:pathLst>
                    </a:custGeom>
                    <a:grpFill/>
                    <a:ln w="9525" cap="flat" cmpd="sng">
                      <a:solidFill>
                        <a:srgbClr val="657E9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" name="Google Shape;9461;p87">
                      <a:extLst>
                        <a:ext uri="{FF2B5EF4-FFF2-40B4-BE49-F238E27FC236}">
                          <a16:creationId xmlns:a16="http://schemas.microsoft.com/office/drawing/2014/main" id="{66FBC1DD-D595-C555-C977-31384508FB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20572" y="2686181"/>
                      <a:ext cx="140326" cy="11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24" h="243" extrusionOk="0">
                          <a:moveTo>
                            <a:pt x="123" y="1"/>
                          </a:moveTo>
                          <a:cubicBezTo>
                            <a:pt x="57" y="1"/>
                            <a:pt x="1" y="55"/>
                            <a:pt x="1" y="121"/>
                          </a:cubicBezTo>
                          <a:cubicBezTo>
                            <a:pt x="1" y="187"/>
                            <a:pt x="57" y="243"/>
                            <a:pt x="123" y="243"/>
                          </a:cubicBezTo>
                          <a:lnTo>
                            <a:pt x="30703" y="243"/>
                          </a:lnTo>
                          <a:cubicBezTo>
                            <a:pt x="30769" y="243"/>
                            <a:pt x="30824" y="187"/>
                            <a:pt x="30824" y="121"/>
                          </a:cubicBezTo>
                          <a:cubicBezTo>
                            <a:pt x="30824" y="55"/>
                            <a:pt x="30769" y="1"/>
                            <a:pt x="30703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80CE6D8F-2D42-7728-5D22-A42A98076478}"/>
                  </a:ext>
                </a:extLst>
              </p:cNvPr>
              <p:cNvGrpSpPr/>
              <p:nvPr/>
            </p:nvGrpSpPr>
            <p:grpSpPr>
              <a:xfrm>
                <a:off x="2806701" y="4331507"/>
                <a:ext cx="6882175" cy="1944377"/>
                <a:chOff x="1254256" y="4244264"/>
                <a:chExt cx="10043015" cy="1723887"/>
              </a:xfrm>
              <a:solidFill>
                <a:srgbClr val="92D050"/>
              </a:solidFill>
            </p:grpSpPr>
            <p:grpSp>
              <p:nvGrpSpPr>
                <p:cNvPr id="8" name="Google Shape;9471;p87">
                  <a:extLst>
                    <a:ext uri="{FF2B5EF4-FFF2-40B4-BE49-F238E27FC236}">
                      <a16:creationId xmlns:a16="http://schemas.microsoft.com/office/drawing/2014/main" id="{59AB1963-810E-7DD0-9114-E637C1C2AEB7}"/>
                    </a:ext>
                  </a:extLst>
                </p:cNvPr>
                <p:cNvGrpSpPr/>
                <p:nvPr/>
              </p:nvGrpSpPr>
              <p:grpSpPr>
                <a:xfrm>
                  <a:off x="1254256" y="4244269"/>
                  <a:ext cx="4703837" cy="1723882"/>
                  <a:chOff x="2232934" y="3100241"/>
                  <a:chExt cx="520103" cy="315295"/>
                </a:xfrm>
                <a:grpFill/>
              </p:grpSpPr>
              <p:grpSp>
                <p:nvGrpSpPr>
                  <p:cNvPr id="17" name="Google Shape;9472;p87">
                    <a:extLst>
                      <a:ext uri="{FF2B5EF4-FFF2-40B4-BE49-F238E27FC236}">
                        <a16:creationId xmlns:a16="http://schemas.microsoft.com/office/drawing/2014/main" id="{627D015F-FD20-1924-7732-C4BDA76D3EB8}"/>
                      </a:ext>
                    </a:extLst>
                  </p:cNvPr>
                  <p:cNvGrpSpPr/>
                  <p:nvPr/>
                </p:nvGrpSpPr>
                <p:grpSpPr>
                  <a:xfrm>
                    <a:off x="2493852" y="3100241"/>
                    <a:ext cx="259185" cy="98237"/>
                    <a:chOff x="2493852" y="3100241"/>
                    <a:chExt cx="259185" cy="98237"/>
                  </a:xfrm>
                  <a:grpFill/>
                </p:grpSpPr>
                <p:sp>
                  <p:nvSpPr>
                    <p:cNvPr id="21" name="Google Shape;9473;p87">
                      <a:extLst>
                        <a:ext uri="{FF2B5EF4-FFF2-40B4-BE49-F238E27FC236}">
                          <a16:creationId xmlns:a16="http://schemas.microsoft.com/office/drawing/2014/main" id="{90DDC638-C378-9514-5E4C-F568EE90A9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0428" y="3106803"/>
                      <a:ext cx="246126" cy="85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64" h="18698" extrusionOk="0">
                          <a:moveTo>
                            <a:pt x="53821" y="0"/>
                          </a:moveTo>
                          <a:cubicBezTo>
                            <a:pt x="53686" y="0"/>
                            <a:pt x="53579" y="109"/>
                            <a:pt x="53579" y="242"/>
                          </a:cubicBezTo>
                          <a:lnTo>
                            <a:pt x="53579" y="5286"/>
                          </a:lnTo>
                          <a:cubicBezTo>
                            <a:pt x="53579" y="8576"/>
                            <a:pt x="50903" y="11250"/>
                            <a:pt x="47614" y="11250"/>
                          </a:cubicBezTo>
                          <a:lnTo>
                            <a:pt x="7205" y="11250"/>
                          </a:lnTo>
                          <a:cubicBezTo>
                            <a:pt x="3232" y="11250"/>
                            <a:pt x="0" y="14484"/>
                            <a:pt x="0" y="18456"/>
                          </a:cubicBezTo>
                          <a:cubicBezTo>
                            <a:pt x="0" y="18589"/>
                            <a:pt x="109" y="18698"/>
                            <a:pt x="242" y="18698"/>
                          </a:cubicBezTo>
                          <a:cubicBezTo>
                            <a:pt x="376" y="18698"/>
                            <a:pt x="485" y="18589"/>
                            <a:pt x="485" y="18456"/>
                          </a:cubicBezTo>
                          <a:cubicBezTo>
                            <a:pt x="485" y="14751"/>
                            <a:pt x="3499" y="11736"/>
                            <a:pt x="7202" y="11736"/>
                          </a:cubicBezTo>
                          <a:lnTo>
                            <a:pt x="47612" y="11736"/>
                          </a:lnTo>
                          <a:cubicBezTo>
                            <a:pt x="51169" y="11736"/>
                            <a:pt x="54063" y="8843"/>
                            <a:pt x="54063" y="5286"/>
                          </a:cubicBezTo>
                          <a:lnTo>
                            <a:pt x="54063" y="242"/>
                          </a:lnTo>
                          <a:cubicBezTo>
                            <a:pt x="54063" y="109"/>
                            <a:pt x="53955" y="0"/>
                            <a:pt x="5382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" name="Google Shape;9474;p87">
                      <a:extLst>
                        <a:ext uri="{FF2B5EF4-FFF2-40B4-BE49-F238E27FC236}">
                          <a16:creationId xmlns:a16="http://schemas.microsoft.com/office/drawing/2014/main" id="{685E150D-A3E8-DBA9-F42A-B0DBA6F89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3852" y="3183117"/>
                      <a:ext cx="15360" cy="153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4" h="3374" extrusionOk="0">
                          <a:moveTo>
                            <a:pt x="1687" y="0"/>
                          </a:moveTo>
                          <a:cubicBezTo>
                            <a:pt x="755" y="0"/>
                            <a:pt x="1" y="755"/>
                            <a:pt x="1" y="1687"/>
                          </a:cubicBezTo>
                          <a:cubicBezTo>
                            <a:pt x="1" y="2619"/>
                            <a:pt x="755" y="3373"/>
                            <a:pt x="1687" y="3373"/>
                          </a:cubicBezTo>
                          <a:cubicBezTo>
                            <a:pt x="2619" y="3373"/>
                            <a:pt x="3374" y="2619"/>
                            <a:pt x="3374" y="1687"/>
                          </a:cubicBezTo>
                          <a:cubicBezTo>
                            <a:pt x="3374" y="755"/>
                            <a:pt x="2619" y="0"/>
                            <a:pt x="168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" name="Google Shape;9475;p87">
                      <a:extLst>
                        <a:ext uri="{FF2B5EF4-FFF2-40B4-BE49-F238E27FC236}">
                          <a16:creationId xmlns:a16="http://schemas.microsoft.com/office/drawing/2014/main" id="{016ADE45-F91E-86B4-CEF4-ADF49841B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7686" y="3100241"/>
                      <a:ext cx="15351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2" h="3373" extrusionOk="0">
                          <a:moveTo>
                            <a:pt x="1687" y="1"/>
                          </a:moveTo>
                          <a:cubicBezTo>
                            <a:pt x="755" y="1"/>
                            <a:pt x="1" y="754"/>
                            <a:pt x="1" y="1686"/>
                          </a:cubicBezTo>
                          <a:cubicBezTo>
                            <a:pt x="1" y="2618"/>
                            <a:pt x="755" y="3372"/>
                            <a:pt x="1687" y="3372"/>
                          </a:cubicBezTo>
                          <a:cubicBezTo>
                            <a:pt x="2619" y="3372"/>
                            <a:pt x="3372" y="2618"/>
                            <a:pt x="3372" y="1686"/>
                          </a:cubicBezTo>
                          <a:cubicBezTo>
                            <a:pt x="3372" y="754"/>
                            <a:pt x="2619" y="1"/>
                            <a:pt x="1687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8" name="Google Shape;9476;p87">
                    <a:extLst>
                      <a:ext uri="{FF2B5EF4-FFF2-40B4-BE49-F238E27FC236}">
                        <a16:creationId xmlns:a16="http://schemas.microsoft.com/office/drawing/2014/main" id="{459B353D-EF4D-AEB9-1F61-C922E2D15B4A}"/>
                      </a:ext>
                    </a:extLst>
                  </p:cNvPr>
                  <p:cNvGrpSpPr/>
                  <p:nvPr/>
                </p:nvGrpSpPr>
                <p:grpSpPr>
                  <a:xfrm>
                    <a:off x="2232934" y="3200283"/>
                    <a:ext cx="505919" cy="215253"/>
                    <a:chOff x="2232934" y="3200283"/>
                    <a:chExt cx="505919" cy="215253"/>
                  </a:xfrm>
                  <a:grpFill/>
                </p:grpSpPr>
                <p:sp>
                  <p:nvSpPr>
                    <p:cNvPr id="19" name="Google Shape;9477;p87">
                      <a:extLst>
                        <a:ext uri="{FF2B5EF4-FFF2-40B4-BE49-F238E27FC236}">
                          <a16:creationId xmlns:a16="http://schemas.microsoft.com/office/drawing/2014/main" id="{ACD95500-6C2C-ECB2-A303-258644CA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2934" y="3200283"/>
                      <a:ext cx="505919" cy="2152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79" h="39988" extrusionOk="0">
                          <a:moveTo>
                            <a:pt x="7997" y="0"/>
                          </a:moveTo>
                          <a:cubicBezTo>
                            <a:pt x="3580" y="0"/>
                            <a:pt x="0" y="3579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8"/>
                            <a:pt x="7997" y="39988"/>
                          </a:cubicBezTo>
                          <a:lnTo>
                            <a:pt x="41282" y="39988"/>
                          </a:lnTo>
                          <a:cubicBezTo>
                            <a:pt x="45697" y="39988"/>
                            <a:pt x="49277" y="36409"/>
                            <a:pt x="49277" y="31993"/>
                          </a:cubicBezTo>
                          <a:lnTo>
                            <a:pt x="49277" y="7995"/>
                          </a:lnTo>
                          <a:cubicBezTo>
                            <a:pt x="49278" y="3579"/>
                            <a:pt x="45697" y="0"/>
                            <a:pt x="41282" y="0"/>
                          </a:cubicBezTo>
                          <a:close/>
                        </a:path>
                      </a:pathLst>
                    </a:custGeom>
                    <a:grpFill/>
                    <a:ln w="9525" cap="flat" cmpd="sng">
                      <a:solidFill>
                        <a:srgbClr val="869FB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" name="Google Shape;9478;p87">
                      <a:extLst>
                        <a:ext uri="{FF2B5EF4-FFF2-40B4-BE49-F238E27FC236}">
                          <a16:creationId xmlns:a16="http://schemas.microsoft.com/office/drawing/2014/main" id="{2E6F23D8-13B4-20C4-DA1D-68549D4A0F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0630" y="3305500"/>
                      <a:ext cx="140331" cy="11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25" h="243" extrusionOk="0">
                          <a:moveTo>
                            <a:pt x="123" y="0"/>
                          </a:moveTo>
                          <a:cubicBezTo>
                            <a:pt x="57" y="0"/>
                            <a:pt x="1" y="55"/>
                            <a:pt x="1" y="122"/>
                          </a:cubicBezTo>
                          <a:cubicBezTo>
                            <a:pt x="1" y="188"/>
                            <a:pt x="57" y="242"/>
                            <a:pt x="123" y="242"/>
                          </a:cubicBezTo>
                          <a:lnTo>
                            <a:pt x="30702" y="242"/>
                          </a:lnTo>
                          <a:cubicBezTo>
                            <a:pt x="30771" y="242"/>
                            <a:pt x="30825" y="190"/>
                            <a:pt x="30823" y="122"/>
                          </a:cubicBezTo>
                          <a:cubicBezTo>
                            <a:pt x="30823" y="56"/>
                            <a:pt x="30769" y="0"/>
                            <a:pt x="30702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" name="Google Shape;9479;p87">
                  <a:extLst>
                    <a:ext uri="{FF2B5EF4-FFF2-40B4-BE49-F238E27FC236}">
                      <a16:creationId xmlns:a16="http://schemas.microsoft.com/office/drawing/2014/main" id="{7A0E4F88-56CE-D6C9-65AF-212010FF7DD4}"/>
                    </a:ext>
                  </a:extLst>
                </p:cNvPr>
                <p:cNvGrpSpPr/>
                <p:nvPr/>
              </p:nvGrpSpPr>
              <p:grpSpPr>
                <a:xfrm>
                  <a:off x="6721716" y="4244264"/>
                  <a:ext cx="4575555" cy="1723887"/>
                  <a:chOff x="2837471" y="3100241"/>
                  <a:chExt cx="505919" cy="315296"/>
                </a:xfrm>
                <a:grpFill/>
              </p:grpSpPr>
              <p:grpSp>
                <p:nvGrpSpPr>
                  <p:cNvPr id="10" name="Google Shape;9480;p87">
                    <a:extLst>
                      <a:ext uri="{FF2B5EF4-FFF2-40B4-BE49-F238E27FC236}">
                        <a16:creationId xmlns:a16="http://schemas.microsoft.com/office/drawing/2014/main" id="{A6C1137F-7862-61ED-C933-F0AC9892CD01}"/>
                      </a:ext>
                    </a:extLst>
                  </p:cNvPr>
                  <p:cNvGrpSpPr/>
                  <p:nvPr/>
                </p:nvGrpSpPr>
                <p:grpSpPr>
                  <a:xfrm>
                    <a:off x="2838475" y="3100241"/>
                    <a:ext cx="259185" cy="98237"/>
                    <a:chOff x="2838475" y="3100241"/>
                    <a:chExt cx="259185" cy="98237"/>
                  </a:xfrm>
                  <a:grpFill/>
                </p:grpSpPr>
                <p:sp>
                  <p:nvSpPr>
                    <p:cNvPr id="14" name="Google Shape;9481;p87">
                      <a:extLst>
                        <a:ext uri="{FF2B5EF4-FFF2-40B4-BE49-F238E27FC236}">
                          <a16:creationId xmlns:a16="http://schemas.microsoft.com/office/drawing/2014/main" id="{D3F0BB6F-3E58-11FB-273C-53D99B5785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5042" y="3106803"/>
                      <a:ext cx="246131" cy="85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65" h="18698" extrusionOk="0">
                          <a:moveTo>
                            <a:pt x="242" y="0"/>
                          </a:moveTo>
                          <a:cubicBezTo>
                            <a:pt x="109" y="0"/>
                            <a:pt x="0" y="109"/>
                            <a:pt x="0" y="242"/>
                          </a:cubicBezTo>
                          <a:lnTo>
                            <a:pt x="0" y="5286"/>
                          </a:lnTo>
                          <a:cubicBezTo>
                            <a:pt x="0" y="8843"/>
                            <a:pt x="2895" y="11736"/>
                            <a:pt x="6451" y="11736"/>
                          </a:cubicBezTo>
                          <a:lnTo>
                            <a:pt x="46862" y="11736"/>
                          </a:lnTo>
                          <a:cubicBezTo>
                            <a:pt x="50567" y="11736"/>
                            <a:pt x="53580" y="14751"/>
                            <a:pt x="53580" y="18456"/>
                          </a:cubicBezTo>
                          <a:cubicBezTo>
                            <a:pt x="53580" y="18589"/>
                            <a:pt x="53689" y="18698"/>
                            <a:pt x="53822" y="18698"/>
                          </a:cubicBezTo>
                          <a:cubicBezTo>
                            <a:pt x="53957" y="18698"/>
                            <a:pt x="54064" y="18589"/>
                            <a:pt x="54063" y="18456"/>
                          </a:cubicBezTo>
                          <a:cubicBezTo>
                            <a:pt x="54063" y="14484"/>
                            <a:pt x="50831" y="11250"/>
                            <a:pt x="46858" y="11250"/>
                          </a:cubicBezTo>
                          <a:lnTo>
                            <a:pt x="6449" y="11250"/>
                          </a:lnTo>
                          <a:cubicBezTo>
                            <a:pt x="3160" y="11250"/>
                            <a:pt x="484" y="8576"/>
                            <a:pt x="484" y="5286"/>
                          </a:cubicBezTo>
                          <a:lnTo>
                            <a:pt x="484" y="242"/>
                          </a:lnTo>
                          <a:cubicBezTo>
                            <a:pt x="484" y="109"/>
                            <a:pt x="376" y="0"/>
                            <a:pt x="242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" name="Google Shape;9482;p87">
                      <a:extLst>
                        <a:ext uri="{FF2B5EF4-FFF2-40B4-BE49-F238E27FC236}">
                          <a16:creationId xmlns:a16="http://schemas.microsoft.com/office/drawing/2014/main" id="{743D1438-FB24-A292-9F12-663243B2D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2301" y="3183117"/>
                      <a:ext cx="15360" cy="153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4" h="3374" extrusionOk="0">
                          <a:moveTo>
                            <a:pt x="1687" y="0"/>
                          </a:moveTo>
                          <a:cubicBezTo>
                            <a:pt x="755" y="0"/>
                            <a:pt x="0" y="755"/>
                            <a:pt x="0" y="1687"/>
                          </a:cubicBezTo>
                          <a:cubicBezTo>
                            <a:pt x="0" y="2619"/>
                            <a:pt x="755" y="3373"/>
                            <a:pt x="1687" y="3373"/>
                          </a:cubicBezTo>
                          <a:cubicBezTo>
                            <a:pt x="2619" y="3373"/>
                            <a:pt x="3373" y="2619"/>
                            <a:pt x="3373" y="1687"/>
                          </a:cubicBezTo>
                          <a:cubicBezTo>
                            <a:pt x="3373" y="755"/>
                            <a:pt x="2619" y="0"/>
                            <a:pt x="168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" name="Google Shape;9483;p87">
                      <a:extLst>
                        <a:ext uri="{FF2B5EF4-FFF2-40B4-BE49-F238E27FC236}">
                          <a16:creationId xmlns:a16="http://schemas.microsoft.com/office/drawing/2014/main" id="{276FACB8-BCA7-4C63-C276-A2788C7F9F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8475" y="3100241"/>
                      <a:ext cx="15351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2" h="3373" extrusionOk="0">
                          <a:moveTo>
                            <a:pt x="1685" y="1"/>
                          </a:moveTo>
                          <a:cubicBezTo>
                            <a:pt x="753" y="1"/>
                            <a:pt x="0" y="754"/>
                            <a:pt x="0" y="1686"/>
                          </a:cubicBezTo>
                          <a:cubicBezTo>
                            <a:pt x="0" y="2618"/>
                            <a:pt x="753" y="3372"/>
                            <a:pt x="1685" y="3372"/>
                          </a:cubicBezTo>
                          <a:cubicBezTo>
                            <a:pt x="2617" y="3372"/>
                            <a:pt x="3372" y="2618"/>
                            <a:pt x="3372" y="1686"/>
                          </a:cubicBezTo>
                          <a:cubicBezTo>
                            <a:pt x="3372" y="754"/>
                            <a:pt x="2617" y="1"/>
                            <a:pt x="1685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" name="Google Shape;9484;p87">
                    <a:extLst>
                      <a:ext uri="{FF2B5EF4-FFF2-40B4-BE49-F238E27FC236}">
                        <a16:creationId xmlns:a16="http://schemas.microsoft.com/office/drawing/2014/main" id="{F1F83C7C-08D5-18F5-DA2B-7DB08DB51E5C}"/>
                      </a:ext>
                    </a:extLst>
                  </p:cNvPr>
                  <p:cNvGrpSpPr/>
                  <p:nvPr/>
                </p:nvGrpSpPr>
                <p:grpSpPr>
                  <a:xfrm>
                    <a:off x="2837471" y="3196406"/>
                    <a:ext cx="505919" cy="219131"/>
                    <a:chOff x="2837471" y="3196406"/>
                    <a:chExt cx="505919" cy="219131"/>
                  </a:xfrm>
                  <a:grpFill/>
                </p:grpSpPr>
                <p:sp>
                  <p:nvSpPr>
                    <p:cNvPr id="12" name="Google Shape;9485;p87">
                      <a:extLst>
                        <a:ext uri="{FF2B5EF4-FFF2-40B4-BE49-F238E27FC236}">
                          <a16:creationId xmlns:a16="http://schemas.microsoft.com/office/drawing/2014/main" id="{E2928480-6994-D016-0808-E39EA81097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7471" y="3196406"/>
                      <a:ext cx="505919" cy="219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79" h="39988" extrusionOk="0">
                          <a:moveTo>
                            <a:pt x="7995" y="0"/>
                          </a:moveTo>
                          <a:cubicBezTo>
                            <a:pt x="3580" y="0"/>
                            <a:pt x="0" y="3579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8"/>
                            <a:pt x="7995" y="39988"/>
                          </a:cubicBezTo>
                          <a:lnTo>
                            <a:pt x="41282" y="39988"/>
                          </a:lnTo>
                          <a:cubicBezTo>
                            <a:pt x="45698" y="39988"/>
                            <a:pt x="49278" y="36409"/>
                            <a:pt x="49278" y="31993"/>
                          </a:cubicBezTo>
                          <a:lnTo>
                            <a:pt x="49278" y="7995"/>
                          </a:lnTo>
                          <a:cubicBezTo>
                            <a:pt x="49278" y="3579"/>
                            <a:pt x="45698" y="0"/>
                            <a:pt x="41282" y="0"/>
                          </a:cubicBezTo>
                          <a:close/>
                        </a:path>
                      </a:pathLst>
                    </a:custGeom>
                    <a:grpFill/>
                    <a:ln w="9525" cap="flat" cmpd="sng">
                      <a:solidFill>
                        <a:srgbClr val="869FB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" name="Google Shape;9486;p87">
                      <a:extLst>
                        <a:ext uri="{FF2B5EF4-FFF2-40B4-BE49-F238E27FC236}">
                          <a16:creationId xmlns:a16="http://schemas.microsoft.com/office/drawing/2014/main" id="{C2E96A4D-A07D-19B1-D1EA-94A96E0E0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20598" y="3305519"/>
                      <a:ext cx="140326" cy="11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24" h="243" extrusionOk="0">
                          <a:moveTo>
                            <a:pt x="123" y="1"/>
                          </a:moveTo>
                          <a:cubicBezTo>
                            <a:pt x="57" y="1"/>
                            <a:pt x="1" y="55"/>
                            <a:pt x="1" y="121"/>
                          </a:cubicBezTo>
                          <a:cubicBezTo>
                            <a:pt x="1" y="187"/>
                            <a:pt x="57" y="243"/>
                            <a:pt x="123" y="243"/>
                          </a:cubicBezTo>
                          <a:lnTo>
                            <a:pt x="30703" y="243"/>
                          </a:lnTo>
                          <a:cubicBezTo>
                            <a:pt x="30769" y="243"/>
                            <a:pt x="30824" y="187"/>
                            <a:pt x="30824" y="121"/>
                          </a:cubicBezTo>
                          <a:cubicBezTo>
                            <a:pt x="30824" y="55"/>
                            <a:pt x="30769" y="1"/>
                            <a:pt x="30703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2EF8B4A4-8238-6E96-871B-7F23264683A9}"/>
                </a:ext>
              </a:extLst>
            </p:cNvPr>
            <p:cNvSpPr txBox="1"/>
            <p:nvPr/>
          </p:nvSpPr>
          <p:spPr>
            <a:xfrm>
              <a:off x="3814283" y="1651772"/>
              <a:ext cx="148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FFFF"/>
                  </a:solidFill>
                </a:rPr>
                <a:t>DISCRETA</a:t>
              </a:r>
              <a:endParaRPr lang="it-IT" dirty="0"/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4D02CBD7-0B02-508F-846B-C188EAE52E7C}"/>
                </a:ext>
              </a:extLst>
            </p:cNvPr>
            <p:cNvSpPr txBox="1"/>
            <p:nvPr/>
          </p:nvSpPr>
          <p:spPr>
            <a:xfrm>
              <a:off x="7471534" y="1658974"/>
              <a:ext cx="148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FFFF"/>
                  </a:solidFill>
                </a:rPr>
                <a:t>CONTINUA</a:t>
              </a:r>
              <a:endParaRPr lang="it-IT" dirty="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DAA7C2D4-A5F7-9D6C-7EB4-22A0FB505AAC}"/>
                </a:ext>
              </a:extLst>
            </p:cNvPr>
            <p:cNvSpPr txBox="1"/>
            <p:nvPr/>
          </p:nvSpPr>
          <p:spPr>
            <a:xfrm>
              <a:off x="3630596" y="4924541"/>
              <a:ext cx="148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FFFF"/>
                  </a:solidFill>
                </a:rPr>
                <a:t>STRIKE FISSO</a:t>
              </a:r>
              <a:endParaRPr lang="it-IT" dirty="0"/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DA14B975-5558-AD5E-5313-3AAD67ED45DA}"/>
                </a:ext>
              </a:extLst>
            </p:cNvPr>
            <p:cNvSpPr txBox="1"/>
            <p:nvPr/>
          </p:nvSpPr>
          <p:spPr>
            <a:xfrm>
              <a:off x="7203931" y="4921613"/>
              <a:ext cx="218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FFFF"/>
                  </a:solidFill>
                </a:rPr>
                <a:t>STRIKE VARIABILE</a:t>
              </a:r>
              <a:endParaRPr lang="it-IT" dirty="0"/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AF3F12B8-F08A-47F9-55A2-E884FF7D8C18}"/>
                </a:ext>
              </a:extLst>
            </p:cNvPr>
            <p:cNvSpPr txBox="1"/>
            <p:nvPr/>
          </p:nvSpPr>
          <p:spPr>
            <a:xfrm>
              <a:off x="2933007" y="1985006"/>
              <a:ext cx="28810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C</a:t>
              </a:r>
              <a:r>
                <a:rPr lang="it-IT" sz="1400" dirty="0">
                  <a:solidFill>
                    <a:schemeClr val="bg1"/>
                  </a:solidFill>
                  <a:effectLst/>
                </a:rPr>
                <a:t>onsiderano solo un numero limitato di prezzi di riferimento per la valutazione del prezzo medio</a:t>
              </a:r>
              <a:endParaRPr lang="it-IT" sz="1400" dirty="0">
                <a:solidFill>
                  <a:schemeClr val="bg1"/>
                </a:solidFill>
              </a:endParaRPr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E4BFF6B7-07FB-33AB-D831-651134C40D2A}"/>
                </a:ext>
              </a:extLst>
            </p:cNvPr>
            <p:cNvSpPr txBox="1"/>
            <p:nvPr/>
          </p:nvSpPr>
          <p:spPr>
            <a:xfrm>
              <a:off x="6553386" y="1967559"/>
              <a:ext cx="313549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I prezzi vengono monitorati costantemente, e il prezzo di esercizio viene determinato dalla media aritmetica/geometrica continua </a:t>
              </a:r>
            </a:p>
            <a:p>
              <a:pPr algn="ctr"/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2C16C72E-6B0D-C771-FE78-F46C31CA4BB1}"/>
                </a:ext>
              </a:extLst>
            </p:cNvPr>
            <p:cNvSpPr txBox="1"/>
            <p:nvPr/>
          </p:nvSpPr>
          <p:spPr>
            <a:xfrm>
              <a:off x="2784120" y="5269451"/>
              <a:ext cx="32426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  <a:sym typeface="Open Sans"/>
                </a:rPr>
                <a:t>Consentono al detentore dell’opzione di acquistare o vendere un’attività sottostante a un prezzo di esercizio stabilito in anticipo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BDB36F22-4988-A0CE-23D1-70938EE803AE}"/>
                </a:ext>
              </a:extLst>
            </p:cNvPr>
            <p:cNvSpPr txBox="1"/>
            <p:nvPr/>
          </p:nvSpPr>
          <p:spPr>
            <a:xfrm>
              <a:off x="6734882" y="5259910"/>
              <a:ext cx="27018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400" dirty="0">
                  <a:solidFill>
                    <a:schemeClr val="bg1"/>
                  </a:solidFill>
                </a:rPr>
                <a:t>P</a:t>
              </a:r>
              <a:r>
                <a:rPr lang="it-IT" sz="1400" dirty="0">
                  <a:solidFill>
                    <a:schemeClr val="bg1"/>
                  </a:solidFill>
                  <a:effectLst/>
                </a:rPr>
                <a:t>agano la differenza tra il prezzo medio registrato dall’attivit</a:t>
              </a:r>
              <a:r>
                <a:rPr lang="it-IT" sz="1400" dirty="0">
                  <a:solidFill>
                    <a:schemeClr val="bg1"/>
                  </a:solidFill>
                </a:rPr>
                <a:t>à</a:t>
              </a:r>
              <a:r>
                <a:rPr lang="it-IT" sz="1400" dirty="0">
                  <a:solidFill>
                    <a:schemeClr val="bg1"/>
                  </a:solidFill>
                  <a:effectLst/>
                </a:rPr>
                <a:t> sottostante energetica e il prezzo </a:t>
              </a:r>
              <a:endParaRPr lang="it-IT" sz="1400" dirty="0">
                <a:solidFill>
                  <a:schemeClr val="bg1"/>
                </a:solidFill>
              </a:endParaRPr>
            </a:p>
            <a:p>
              <a:pPr algn="ctr"/>
              <a:r>
                <a:rPr lang="it-IT" sz="1400" dirty="0">
                  <a:solidFill>
                    <a:schemeClr val="bg1"/>
                  </a:solidFill>
                  <a:effectLst/>
                </a:rPr>
                <a:t>spot 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A368F2A5-D8A5-C794-6730-11EEF50107D8}"/>
              </a:ext>
            </a:extLst>
          </p:cNvPr>
          <p:cNvGrpSpPr/>
          <p:nvPr/>
        </p:nvGrpSpPr>
        <p:grpSpPr>
          <a:xfrm>
            <a:off x="1147948" y="512058"/>
            <a:ext cx="900156" cy="879296"/>
            <a:chOff x="764397" y="437513"/>
            <a:chExt cx="900156" cy="879296"/>
          </a:xfrm>
        </p:grpSpPr>
        <p:sp>
          <p:nvSpPr>
            <p:cNvPr id="72" name="Google Shape;341;p37">
              <a:extLst>
                <a:ext uri="{FF2B5EF4-FFF2-40B4-BE49-F238E27FC236}">
                  <a16:creationId xmlns:a16="http://schemas.microsoft.com/office/drawing/2014/main" id="{5E134AC3-9217-C2B0-F2C8-24A707B9991F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3" name="Google Shape;344;p37">
              <a:extLst>
                <a:ext uri="{FF2B5EF4-FFF2-40B4-BE49-F238E27FC236}">
                  <a16:creationId xmlns:a16="http://schemas.microsoft.com/office/drawing/2014/main" id="{FEAA68E9-6599-F5C0-7218-7EF63025EBF0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757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6ABE877F-1333-8DF0-B06B-05ACDF1E1CB3}"/>
              </a:ext>
            </a:extLst>
          </p:cNvPr>
          <p:cNvSpPr/>
          <p:nvPr/>
        </p:nvSpPr>
        <p:spPr>
          <a:xfrm>
            <a:off x="7365998" y="2082800"/>
            <a:ext cx="3022600" cy="82550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18C9C94-4769-B619-806A-510926377F9C}"/>
              </a:ext>
            </a:extLst>
          </p:cNvPr>
          <p:cNvSpPr/>
          <p:nvPr/>
        </p:nvSpPr>
        <p:spPr>
          <a:xfrm>
            <a:off x="1663697" y="2082800"/>
            <a:ext cx="4432301" cy="82550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1EF52490-B4A7-A66F-912D-095D7209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00" y="215646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Soluzione in forma chiusa: Modello di </a:t>
            </a:r>
            <a:r>
              <a:rPr lang="it-IT" dirty="0" err="1">
                <a:solidFill>
                  <a:schemeClr val="bg1"/>
                </a:solidFill>
              </a:rPr>
              <a:t>Vorst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AFCFFE85-0998-808B-A537-91104AD6DBEA}"/>
              </a:ext>
            </a:extLst>
          </p:cNvPr>
          <p:cNvSpPr/>
          <p:nvPr/>
        </p:nvSpPr>
        <p:spPr>
          <a:xfrm>
            <a:off x="838200" y="1580380"/>
            <a:ext cx="378024" cy="375781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CE4856-5320-A038-BC26-18D0375839E4}"/>
              </a:ext>
            </a:extLst>
          </p:cNvPr>
          <p:cNvSpPr txBox="1"/>
          <p:nvPr/>
        </p:nvSpPr>
        <p:spPr>
          <a:xfrm>
            <a:off x="1320800" y="1574157"/>
            <a:ext cx="387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Base di partenza: modello di B&amp;S</a:t>
            </a:r>
          </a:p>
        </p:txBody>
      </p:sp>
      <p:pic>
        <p:nvPicPr>
          <p:cNvPr id="11" name="Immagine 10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43BDD588-A0DC-73E6-4ED0-E3ABCEB87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96" y="2278911"/>
            <a:ext cx="4432301" cy="622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magine 12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4607C61B-ADDB-7BDA-00A7-A9400113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998" y="2286000"/>
            <a:ext cx="3022600" cy="622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Google Shape;2556;p85">
            <a:extLst>
              <a:ext uri="{FF2B5EF4-FFF2-40B4-BE49-F238E27FC236}">
                <a16:creationId xmlns:a16="http://schemas.microsoft.com/office/drawing/2014/main" id="{B6B0C73B-5F5A-7950-25EB-44BB3D3D481E}"/>
              </a:ext>
            </a:extLst>
          </p:cNvPr>
          <p:cNvSpPr/>
          <p:nvPr/>
        </p:nvSpPr>
        <p:spPr>
          <a:xfrm>
            <a:off x="6375834" y="2254492"/>
            <a:ext cx="661036" cy="482116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163BB3F9-C727-90AD-1A80-71325B0EA7B2}"/>
              </a:ext>
            </a:extLst>
          </p:cNvPr>
          <p:cNvGrpSpPr/>
          <p:nvPr/>
        </p:nvGrpSpPr>
        <p:grpSpPr>
          <a:xfrm>
            <a:off x="838200" y="3165901"/>
            <a:ext cx="4368800" cy="380908"/>
            <a:chOff x="942776" y="3648659"/>
            <a:chExt cx="4368800" cy="380908"/>
          </a:xfrm>
        </p:grpSpPr>
        <p:sp>
          <p:nvSpPr>
            <p:cNvPr id="17" name="Google Shape;341;p37">
              <a:extLst>
                <a:ext uri="{FF2B5EF4-FFF2-40B4-BE49-F238E27FC236}">
                  <a16:creationId xmlns:a16="http://schemas.microsoft.com/office/drawing/2014/main" id="{AF861D84-4C97-712F-32EE-C567CDCA4BA4}"/>
                </a:ext>
              </a:extLst>
            </p:cNvPr>
            <p:cNvSpPr/>
            <p:nvPr/>
          </p:nvSpPr>
          <p:spPr>
            <a:xfrm>
              <a:off x="942776" y="3648659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3998D8F-EF84-3DE6-2C09-9023410C21BE}"/>
                </a:ext>
              </a:extLst>
            </p:cNvPr>
            <p:cNvSpPr txBox="1"/>
            <p:nvPr/>
          </p:nvSpPr>
          <p:spPr>
            <a:xfrm>
              <a:off x="1425376" y="3660235"/>
              <a:ext cx="3886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Valutazione di un Asian Call:</a:t>
              </a:r>
            </a:p>
          </p:txBody>
        </p:sp>
      </p:grpSp>
      <p:sp>
        <p:nvSpPr>
          <p:cNvPr id="21" name="Rettangolo 20">
            <a:extLst>
              <a:ext uri="{FF2B5EF4-FFF2-40B4-BE49-F238E27FC236}">
                <a16:creationId xmlns:a16="http://schemas.microsoft.com/office/drawing/2014/main" id="{4A4EFFB2-4565-3E0C-8B3D-004A3506F1CF}"/>
              </a:ext>
            </a:extLst>
          </p:cNvPr>
          <p:cNvSpPr/>
          <p:nvPr/>
        </p:nvSpPr>
        <p:spPr>
          <a:xfrm>
            <a:off x="1663695" y="3625593"/>
            <a:ext cx="4432301" cy="1106491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5" name="Immagine 24" descr="Immagine che contiene Carattere, calligrafia, bianco, testo&#10;&#10;Descrizione generata automaticamente">
            <a:extLst>
              <a:ext uri="{FF2B5EF4-FFF2-40B4-BE49-F238E27FC236}">
                <a16:creationId xmlns:a16="http://schemas.microsoft.com/office/drawing/2014/main" id="{58099276-3BA9-C196-DFDD-4292E4BDA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694" y="3823074"/>
            <a:ext cx="4432301" cy="902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Google Shape;2556;p85">
            <a:extLst>
              <a:ext uri="{FF2B5EF4-FFF2-40B4-BE49-F238E27FC236}">
                <a16:creationId xmlns:a16="http://schemas.microsoft.com/office/drawing/2014/main" id="{87608879-AF0D-E06D-594D-A6898D8366D0}"/>
              </a:ext>
            </a:extLst>
          </p:cNvPr>
          <p:cNvSpPr/>
          <p:nvPr/>
        </p:nvSpPr>
        <p:spPr>
          <a:xfrm>
            <a:off x="6375834" y="3937780"/>
            <a:ext cx="661036" cy="482116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22A7405-E3FC-0D99-09F9-65EE2E76B4EA}"/>
              </a:ext>
            </a:extLst>
          </p:cNvPr>
          <p:cNvSpPr/>
          <p:nvPr/>
        </p:nvSpPr>
        <p:spPr>
          <a:xfrm>
            <a:off x="7365998" y="3625593"/>
            <a:ext cx="4432302" cy="1106491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2" name="Immagine 31" descr="Immagine che contiene Carattere, testo, calligrafia, bianco&#10;&#10;Descrizione generata automaticamente">
            <a:extLst>
              <a:ext uri="{FF2B5EF4-FFF2-40B4-BE49-F238E27FC236}">
                <a16:creationId xmlns:a16="http://schemas.microsoft.com/office/drawing/2014/main" id="{98B27E4C-84CA-3EE9-F2F9-49AAA81F5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998" y="3823074"/>
            <a:ext cx="4432302" cy="902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B80E6AFE-607A-E4BC-0D7A-0326B4A24774}"/>
              </a:ext>
            </a:extLst>
          </p:cNvPr>
          <p:cNvGrpSpPr/>
          <p:nvPr/>
        </p:nvGrpSpPr>
        <p:grpSpPr>
          <a:xfrm>
            <a:off x="838200" y="4904285"/>
            <a:ext cx="3390900" cy="379790"/>
            <a:chOff x="934899" y="5323659"/>
            <a:chExt cx="3390900" cy="379790"/>
          </a:xfrm>
        </p:grpSpPr>
        <p:sp>
          <p:nvSpPr>
            <p:cNvPr id="33" name="Google Shape;341;p37">
              <a:extLst>
                <a:ext uri="{FF2B5EF4-FFF2-40B4-BE49-F238E27FC236}">
                  <a16:creationId xmlns:a16="http://schemas.microsoft.com/office/drawing/2014/main" id="{FD50E2C0-DCDA-DB1B-E8D0-FD179D6D0B6F}"/>
                </a:ext>
              </a:extLst>
            </p:cNvPr>
            <p:cNvSpPr/>
            <p:nvPr/>
          </p:nvSpPr>
          <p:spPr>
            <a:xfrm>
              <a:off x="934899" y="5327668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206CE4A2-4270-8736-57C5-2D6F2E5DD874}"/>
                </a:ext>
              </a:extLst>
            </p:cNvPr>
            <p:cNvSpPr txBox="1"/>
            <p:nvPr/>
          </p:nvSpPr>
          <p:spPr>
            <a:xfrm>
              <a:off x="1417499" y="5323659"/>
              <a:ext cx="290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Correzione di </a:t>
              </a:r>
              <a:r>
                <a:rPr lang="it-IT" dirty="0" err="1">
                  <a:solidFill>
                    <a:schemeClr val="bg1"/>
                  </a:solidFill>
                </a:rPr>
                <a:t>Vorst</a:t>
              </a:r>
              <a:r>
                <a:rPr lang="it-IT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2431752E-8B63-21B7-D2F6-A385F0A25BAD}"/>
              </a:ext>
            </a:extLst>
          </p:cNvPr>
          <p:cNvSpPr/>
          <p:nvPr/>
        </p:nvSpPr>
        <p:spPr>
          <a:xfrm>
            <a:off x="1663697" y="5349970"/>
            <a:ext cx="4432301" cy="1168093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1" name="Immagine 40" descr="Immagine che contiene Carattere, bianco, calligrafia, testo&#10;&#10;Descrizione generata automaticamente">
            <a:extLst>
              <a:ext uri="{FF2B5EF4-FFF2-40B4-BE49-F238E27FC236}">
                <a16:creationId xmlns:a16="http://schemas.microsoft.com/office/drawing/2014/main" id="{749B5597-E6BB-D7EB-F5DC-DCA38F12A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693" y="5542794"/>
            <a:ext cx="4432301" cy="975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CE6F31EE-25E9-160D-DB5E-B575B73BB3E9}"/>
              </a:ext>
            </a:extLst>
          </p:cNvPr>
          <p:cNvGrpSpPr/>
          <p:nvPr/>
        </p:nvGrpSpPr>
        <p:grpSpPr>
          <a:xfrm>
            <a:off x="573042" y="369160"/>
            <a:ext cx="900156" cy="879296"/>
            <a:chOff x="764397" y="437513"/>
            <a:chExt cx="900156" cy="879296"/>
          </a:xfrm>
        </p:grpSpPr>
        <p:sp>
          <p:nvSpPr>
            <p:cNvPr id="50" name="Google Shape;341;p37">
              <a:extLst>
                <a:ext uri="{FF2B5EF4-FFF2-40B4-BE49-F238E27FC236}">
                  <a16:creationId xmlns:a16="http://schemas.microsoft.com/office/drawing/2014/main" id="{D567E2B9-0228-6EAC-931A-7E0B1A212918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" name="Google Shape;344;p37">
              <a:extLst>
                <a:ext uri="{FF2B5EF4-FFF2-40B4-BE49-F238E27FC236}">
                  <a16:creationId xmlns:a16="http://schemas.microsoft.com/office/drawing/2014/main" id="{098E916E-BA2A-FDDF-3E3D-007B8F724202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058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192AF-C1E9-F757-4443-01FFB338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85" y="356097"/>
            <a:ext cx="10290400" cy="763600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Barrier</a:t>
            </a:r>
            <a:r>
              <a:rPr lang="it-IT" dirty="0">
                <a:solidFill>
                  <a:schemeClr val="bg1"/>
                </a:solidFill>
              </a:rPr>
              <a:t> option: tipologie di contratto</a:t>
            </a:r>
          </a:p>
        </p:txBody>
      </p: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78F20DDA-5ECB-EFB0-39B1-2081BC97D22C}"/>
              </a:ext>
            </a:extLst>
          </p:cNvPr>
          <p:cNvGrpSpPr/>
          <p:nvPr/>
        </p:nvGrpSpPr>
        <p:grpSpPr>
          <a:xfrm>
            <a:off x="2643619" y="1642853"/>
            <a:ext cx="6904762" cy="4616910"/>
            <a:chOff x="2784120" y="1658974"/>
            <a:chExt cx="6904762" cy="4616910"/>
          </a:xfrm>
        </p:grpSpPr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3383CDEE-91C9-9727-5A00-144384CBD6C6}"/>
                </a:ext>
              </a:extLst>
            </p:cNvPr>
            <p:cNvGrpSpPr/>
            <p:nvPr/>
          </p:nvGrpSpPr>
          <p:grpSpPr>
            <a:xfrm>
              <a:off x="2806700" y="1658974"/>
              <a:ext cx="6882182" cy="4616910"/>
              <a:chOff x="2806700" y="1658974"/>
              <a:chExt cx="6882182" cy="4616910"/>
            </a:xfrm>
          </p:grpSpPr>
          <p:grpSp>
            <p:nvGrpSpPr>
              <p:cNvPr id="58" name="Gruppo 57">
                <a:extLst>
                  <a:ext uri="{FF2B5EF4-FFF2-40B4-BE49-F238E27FC236}">
                    <a16:creationId xmlns:a16="http://schemas.microsoft.com/office/drawing/2014/main" id="{72680660-0F42-2579-2BA0-409BB49A448D}"/>
                  </a:ext>
                </a:extLst>
              </p:cNvPr>
              <p:cNvGrpSpPr/>
              <p:nvPr/>
            </p:nvGrpSpPr>
            <p:grpSpPr>
              <a:xfrm>
                <a:off x="4405434" y="3601242"/>
                <a:ext cx="3717959" cy="767252"/>
                <a:chOff x="3598574" y="3048648"/>
                <a:chExt cx="5492441" cy="1256168"/>
              </a:xfrm>
            </p:grpSpPr>
            <p:sp>
              <p:nvSpPr>
                <p:cNvPr id="55" name="Google Shape;9434;p87">
                  <a:extLst>
                    <a:ext uri="{FF2B5EF4-FFF2-40B4-BE49-F238E27FC236}">
                      <a16:creationId xmlns:a16="http://schemas.microsoft.com/office/drawing/2014/main" id="{DC97B725-77EB-4734-CBF9-1F4C33AECF10}"/>
                    </a:ext>
                  </a:extLst>
                </p:cNvPr>
                <p:cNvSpPr/>
                <p:nvPr/>
              </p:nvSpPr>
              <p:spPr>
                <a:xfrm>
                  <a:off x="3945911" y="3223696"/>
                  <a:ext cx="4798672" cy="90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49" h="36397" extrusionOk="0">
                      <a:moveTo>
                        <a:pt x="18199" y="1"/>
                      </a:moveTo>
                      <a:cubicBezTo>
                        <a:pt x="8148" y="1"/>
                        <a:pt x="1" y="8148"/>
                        <a:pt x="1" y="18198"/>
                      </a:cubicBezTo>
                      <a:cubicBezTo>
                        <a:pt x="1" y="28249"/>
                        <a:pt x="8148" y="36396"/>
                        <a:pt x="18199" y="36396"/>
                      </a:cubicBezTo>
                      <a:lnTo>
                        <a:pt x="98350" y="36396"/>
                      </a:lnTo>
                      <a:cubicBezTo>
                        <a:pt x="108401" y="36396"/>
                        <a:pt x="116548" y="28249"/>
                        <a:pt x="116548" y="18198"/>
                      </a:cubicBezTo>
                      <a:cubicBezTo>
                        <a:pt x="116548" y="8148"/>
                        <a:pt x="108401" y="1"/>
                        <a:pt x="98350" y="1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it-IT" sz="2400" b="1" dirty="0">
                      <a:solidFill>
                        <a:schemeClr val="bg1"/>
                      </a:solidFill>
                    </a:rPr>
                    <a:t>BARRIER OPTION</a:t>
                  </a:r>
                  <a:endParaRPr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Google Shape;9435;p87">
                  <a:extLst>
                    <a:ext uri="{FF2B5EF4-FFF2-40B4-BE49-F238E27FC236}">
                      <a16:creationId xmlns:a16="http://schemas.microsoft.com/office/drawing/2014/main" id="{75F904D5-3B9E-10E3-EA15-1A28624F62D9}"/>
                    </a:ext>
                  </a:extLst>
                </p:cNvPr>
                <p:cNvSpPr/>
                <p:nvPr/>
              </p:nvSpPr>
              <p:spPr>
                <a:xfrm>
                  <a:off x="7165067" y="3048648"/>
                  <a:ext cx="1925948" cy="125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7" h="50467" extrusionOk="0">
                      <a:moveTo>
                        <a:pt x="1" y="1"/>
                      </a:moveTo>
                      <a:lnTo>
                        <a:pt x="1" y="1458"/>
                      </a:lnTo>
                      <a:lnTo>
                        <a:pt x="21544" y="1458"/>
                      </a:lnTo>
                      <a:cubicBezTo>
                        <a:pt x="34653" y="1458"/>
                        <a:pt x="45320" y="12123"/>
                        <a:pt x="45320" y="25233"/>
                      </a:cubicBezTo>
                      <a:cubicBezTo>
                        <a:pt x="45320" y="38344"/>
                        <a:pt x="34653" y="49009"/>
                        <a:pt x="21544" y="49009"/>
                      </a:cubicBezTo>
                      <a:lnTo>
                        <a:pt x="1" y="49009"/>
                      </a:lnTo>
                      <a:lnTo>
                        <a:pt x="1" y="50466"/>
                      </a:lnTo>
                      <a:lnTo>
                        <a:pt x="21544" y="50466"/>
                      </a:lnTo>
                      <a:cubicBezTo>
                        <a:pt x="35457" y="50466"/>
                        <a:pt x="46776" y="39146"/>
                        <a:pt x="46776" y="25233"/>
                      </a:cubicBezTo>
                      <a:cubicBezTo>
                        <a:pt x="46776" y="11322"/>
                        <a:pt x="35457" y="1"/>
                        <a:pt x="21544" y="1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9436;p87">
                  <a:extLst>
                    <a:ext uri="{FF2B5EF4-FFF2-40B4-BE49-F238E27FC236}">
                      <a16:creationId xmlns:a16="http://schemas.microsoft.com/office/drawing/2014/main" id="{01511308-91EA-867A-0E7A-2AB37DABAEC1}"/>
                    </a:ext>
                  </a:extLst>
                </p:cNvPr>
                <p:cNvSpPr/>
                <p:nvPr/>
              </p:nvSpPr>
              <p:spPr>
                <a:xfrm>
                  <a:off x="3598574" y="3048648"/>
                  <a:ext cx="1925785" cy="125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3" h="50467" extrusionOk="0">
                      <a:moveTo>
                        <a:pt x="25232" y="1"/>
                      </a:moveTo>
                      <a:cubicBezTo>
                        <a:pt x="11319" y="1"/>
                        <a:pt x="0" y="11322"/>
                        <a:pt x="0" y="25233"/>
                      </a:cubicBezTo>
                      <a:cubicBezTo>
                        <a:pt x="0" y="39146"/>
                        <a:pt x="11319" y="50466"/>
                        <a:pt x="25232" y="50466"/>
                      </a:cubicBezTo>
                      <a:lnTo>
                        <a:pt x="46773" y="50466"/>
                      </a:lnTo>
                      <a:lnTo>
                        <a:pt x="46773" y="49007"/>
                      </a:lnTo>
                      <a:lnTo>
                        <a:pt x="25232" y="49007"/>
                      </a:lnTo>
                      <a:cubicBezTo>
                        <a:pt x="12124" y="49007"/>
                        <a:pt x="1456" y="38344"/>
                        <a:pt x="1456" y="25233"/>
                      </a:cubicBezTo>
                      <a:cubicBezTo>
                        <a:pt x="1456" y="12123"/>
                        <a:pt x="12124" y="1457"/>
                        <a:pt x="25232" y="1457"/>
                      </a:cubicBezTo>
                      <a:lnTo>
                        <a:pt x="46773" y="1457"/>
                      </a:lnTo>
                      <a:lnTo>
                        <a:pt x="46773" y="1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ruppo 58">
                <a:extLst>
                  <a:ext uri="{FF2B5EF4-FFF2-40B4-BE49-F238E27FC236}">
                    <a16:creationId xmlns:a16="http://schemas.microsoft.com/office/drawing/2014/main" id="{F79A9775-85C0-9288-CD08-9A5CE8ADC64F}"/>
                  </a:ext>
                </a:extLst>
              </p:cNvPr>
              <p:cNvGrpSpPr/>
              <p:nvPr/>
            </p:nvGrpSpPr>
            <p:grpSpPr>
              <a:xfrm>
                <a:off x="2806700" y="1658974"/>
                <a:ext cx="6882182" cy="1979005"/>
                <a:chOff x="1142997" y="1485904"/>
                <a:chExt cx="10264063" cy="1622892"/>
              </a:xfrm>
              <a:solidFill>
                <a:srgbClr val="00B0F0"/>
              </a:solidFill>
            </p:grpSpPr>
            <p:grpSp>
              <p:nvGrpSpPr>
                <p:cNvPr id="31" name="Google Shape;9438;p87">
                  <a:extLst>
                    <a:ext uri="{FF2B5EF4-FFF2-40B4-BE49-F238E27FC236}">
                      <a16:creationId xmlns:a16="http://schemas.microsoft.com/office/drawing/2014/main" id="{730BED77-08EA-44E0-5E57-1D7872F9E262}"/>
                    </a:ext>
                  </a:extLst>
                </p:cNvPr>
                <p:cNvGrpSpPr/>
                <p:nvPr/>
              </p:nvGrpSpPr>
              <p:grpSpPr>
                <a:xfrm>
                  <a:off x="1142997" y="1485904"/>
                  <a:ext cx="4815097" cy="1622892"/>
                  <a:chOff x="2220632" y="2595741"/>
                  <a:chExt cx="532405" cy="296824"/>
                </a:xfrm>
                <a:grpFill/>
              </p:grpSpPr>
              <p:grpSp>
                <p:nvGrpSpPr>
                  <p:cNvPr id="48" name="Google Shape;9439;p87">
                    <a:extLst>
                      <a:ext uri="{FF2B5EF4-FFF2-40B4-BE49-F238E27FC236}">
                        <a16:creationId xmlns:a16="http://schemas.microsoft.com/office/drawing/2014/main" id="{85CBC252-7E7D-7BED-1260-1071E08327C0}"/>
                      </a:ext>
                    </a:extLst>
                  </p:cNvPr>
                  <p:cNvGrpSpPr/>
                  <p:nvPr/>
                </p:nvGrpSpPr>
                <p:grpSpPr>
                  <a:xfrm>
                    <a:off x="2493852" y="2794333"/>
                    <a:ext cx="259185" cy="98232"/>
                    <a:chOff x="2493852" y="2794333"/>
                    <a:chExt cx="259185" cy="98232"/>
                  </a:xfrm>
                  <a:grpFill/>
                </p:grpSpPr>
                <p:sp>
                  <p:nvSpPr>
                    <p:cNvPr id="52" name="Google Shape;9440;p87">
                      <a:extLst>
                        <a:ext uri="{FF2B5EF4-FFF2-40B4-BE49-F238E27FC236}">
                          <a16:creationId xmlns:a16="http://schemas.microsoft.com/office/drawing/2014/main" id="{BDC6DBB0-AC58-0828-992B-77F7932D9E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0419" y="2800896"/>
                      <a:ext cx="246135" cy="85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66" h="18698" extrusionOk="0">
                          <a:moveTo>
                            <a:pt x="243" y="1"/>
                          </a:moveTo>
                          <a:cubicBezTo>
                            <a:pt x="108" y="1"/>
                            <a:pt x="1" y="108"/>
                            <a:pt x="1" y="243"/>
                          </a:cubicBezTo>
                          <a:cubicBezTo>
                            <a:pt x="1" y="4216"/>
                            <a:pt x="3233" y="7447"/>
                            <a:pt x="7204" y="7447"/>
                          </a:cubicBezTo>
                          <a:lnTo>
                            <a:pt x="47616" y="7447"/>
                          </a:lnTo>
                          <a:cubicBezTo>
                            <a:pt x="50905" y="7447"/>
                            <a:pt x="53581" y="10122"/>
                            <a:pt x="53581" y="13412"/>
                          </a:cubicBezTo>
                          <a:lnTo>
                            <a:pt x="53581" y="18455"/>
                          </a:lnTo>
                          <a:cubicBezTo>
                            <a:pt x="53581" y="18590"/>
                            <a:pt x="53688" y="18697"/>
                            <a:pt x="53823" y="18697"/>
                          </a:cubicBezTo>
                          <a:cubicBezTo>
                            <a:pt x="53957" y="18697"/>
                            <a:pt x="54065" y="18590"/>
                            <a:pt x="54062" y="18455"/>
                          </a:cubicBezTo>
                          <a:lnTo>
                            <a:pt x="54062" y="13412"/>
                          </a:lnTo>
                          <a:cubicBezTo>
                            <a:pt x="54062" y="9854"/>
                            <a:pt x="51169" y="6961"/>
                            <a:pt x="47611" y="6961"/>
                          </a:cubicBezTo>
                          <a:lnTo>
                            <a:pt x="7203" y="6961"/>
                          </a:lnTo>
                          <a:cubicBezTo>
                            <a:pt x="3498" y="6961"/>
                            <a:pt x="485" y="3946"/>
                            <a:pt x="485" y="243"/>
                          </a:cubicBezTo>
                          <a:cubicBezTo>
                            <a:pt x="485" y="108"/>
                            <a:pt x="377" y="1"/>
                            <a:pt x="243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" name="Google Shape;9441;p87">
                      <a:extLst>
                        <a:ext uri="{FF2B5EF4-FFF2-40B4-BE49-F238E27FC236}">
                          <a16:creationId xmlns:a16="http://schemas.microsoft.com/office/drawing/2014/main" id="{89449AE3-598B-A97E-2607-DE0A3D969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3852" y="2794333"/>
                      <a:ext cx="15360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4" h="3373" extrusionOk="0">
                          <a:moveTo>
                            <a:pt x="1687" y="0"/>
                          </a:moveTo>
                          <a:cubicBezTo>
                            <a:pt x="755" y="0"/>
                            <a:pt x="1" y="754"/>
                            <a:pt x="1" y="1687"/>
                          </a:cubicBezTo>
                          <a:cubicBezTo>
                            <a:pt x="1" y="2619"/>
                            <a:pt x="755" y="3373"/>
                            <a:pt x="1687" y="3373"/>
                          </a:cubicBezTo>
                          <a:cubicBezTo>
                            <a:pt x="2619" y="3370"/>
                            <a:pt x="3374" y="2617"/>
                            <a:pt x="3374" y="1687"/>
                          </a:cubicBezTo>
                          <a:cubicBezTo>
                            <a:pt x="3374" y="754"/>
                            <a:pt x="2619" y="0"/>
                            <a:pt x="168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" name="Google Shape;9442;p87">
                      <a:extLst>
                        <a:ext uri="{FF2B5EF4-FFF2-40B4-BE49-F238E27FC236}">
                          <a16:creationId xmlns:a16="http://schemas.microsoft.com/office/drawing/2014/main" id="{6058B10C-5FDD-340D-3E65-46725FF230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7686" y="2877210"/>
                      <a:ext cx="15351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2" h="3373" extrusionOk="0">
                          <a:moveTo>
                            <a:pt x="1687" y="1"/>
                          </a:moveTo>
                          <a:cubicBezTo>
                            <a:pt x="755" y="1"/>
                            <a:pt x="1" y="754"/>
                            <a:pt x="1" y="1686"/>
                          </a:cubicBezTo>
                          <a:cubicBezTo>
                            <a:pt x="1" y="2618"/>
                            <a:pt x="755" y="3372"/>
                            <a:pt x="1687" y="3372"/>
                          </a:cubicBezTo>
                          <a:cubicBezTo>
                            <a:pt x="2619" y="3372"/>
                            <a:pt x="3372" y="2616"/>
                            <a:pt x="3372" y="1686"/>
                          </a:cubicBezTo>
                          <a:cubicBezTo>
                            <a:pt x="3372" y="754"/>
                            <a:pt x="2619" y="1"/>
                            <a:pt x="1687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9" name="Google Shape;9443;p87">
                    <a:extLst>
                      <a:ext uri="{FF2B5EF4-FFF2-40B4-BE49-F238E27FC236}">
                        <a16:creationId xmlns:a16="http://schemas.microsoft.com/office/drawing/2014/main" id="{AD235AF0-85C1-96C1-70D2-02643D2799D7}"/>
                      </a:ext>
                    </a:extLst>
                  </p:cNvPr>
                  <p:cNvGrpSpPr/>
                  <p:nvPr/>
                </p:nvGrpSpPr>
                <p:grpSpPr>
                  <a:xfrm>
                    <a:off x="2220632" y="2595741"/>
                    <a:ext cx="517054" cy="199096"/>
                    <a:chOff x="2220632" y="2595741"/>
                    <a:chExt cx="517054" cy="199096"/>
                  </a:xfrm>
                  <a:grpFill/>
                </p:grpSpPr>
                <p:sp>
                  <p:nvSpPr>
                    <p:cNvPr id="50" name="Google Shape;9444;p87">
                      <a:extLst>
                        <a:ext uri="{FF2B5EF4-FFF2-40B4-BE49-F238E27FC236}">
                          <a16:creationId xmlns:a16="http://schemas.microsoft.com/office/drawing/2014/main" id="{30D6A0EB-FB26-0F18-1A5E-FD16EE112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0632" y="2595741"/>
                      <a:ext cx="517054" cy="1990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79" h="39990" extrusionOk="0">
                          <a:moveTo>
                            <a:pt x="7997" y="1"/>
                          </a:moveTo>
                          <a:cubicBezTo>
                            <a:pt x="3580" y="1"/>
                            <a:pt x="0" y="3580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9"/>
                            <a:pt x="7997" y="39989"/>
                          </a:cubicBezTo>
                          <a:lnTo>
                            <a:pt x="41282" y="39989"/>
                          </a:lnTo>
                          <a:cubicBezTo>
                            <a:pt x="45697" y="39989"/>
                            <a:pt x="49277" y="36409"/>
                            <a:pt x="49277" y="31993"/>
                          </a:cubicBezTo>
                          <a:lnTo>
                            <a:pt x="49277" y="7995"/>
                          </a:lnTo>
                          <a:cubicBezTo>
                            <a:pt x="49278" y="3580"/>
                            <a:pt x="45697" y="1"/>
                            <a:pt x="41282" y="1"/>
                          </a:cubicBezTo>
                          <a:close/>
                        </a:path>
                      </a:pathLst>
                    </a:custGeom>
                    <a:grpFill/>
                    <a:ln w="9525" cap="flat" cmpd="sng">
                      <a:solidFill>
                        <a:srgbClr val="657E9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" name="Google Shape;9445;p87">
                      <a:extLst>
                        <a:ext uri="{FF2B5EF4-FFF2-40B4-BE49-F238E27FC236}">
                          <a16:creationId xmlns:a16="http://schemas.microsoft.com/office/drawing/2014/main" id="{4A0D152F-CB0A-372F-57C0-E30D6D4E5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0284" y="2686181"/>
                      <a:ext cx="140326" cy="11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24" h="243" extrusionOk="0">
                          <a:moveTo>
                            <a:pt x="121" y="1"/>
                          </a:moveTo>
                          <a:cubicBezTo>
                            <a:pt x="55" y="1"/>
                            <a:pt x="0" y="55"/>
                            <a:pt x="0" y="121"/>
                          </a:cubicBezTo>
                          <a:cubicBezTo>
                            <a:pt x="0" y="187"/>
                            <a:pt x="55" y="243"/>
                            <a:pt x="121" y="243"/>
                          </a:cubicBezTo>
                          <a:lnTo>
                            <a:pt x="30703" y="243"/>
                          </a:lnTo>
                          <a:cubicBezTo>
                            <a:pt x="30769" y="243"/>
                            <a:pt x="30823" y="187"/>
                            <a:pt x="30823" y="121"/>
                          </a:cubicBezTo>
                          <a:cubicBezTo>
                            <a:pt x="30823" y="55"/>
                            <a:pt x="30767" y="1"/>
                            <a:pt x="30701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3" name="Google Shape;9454;p87">
                  <a:extLst>
                    <a:ext uri="{FF2B5EF4-FFF2-40B4-BE49-F238E27FC236}">
                      <a16:creationId xmlns:a16="http://schemas.microsoft.com/office/drawing/2014/main" id="{212529DC-211D-CD9C-947A-BBB17E46A8DE}"/>
                    </a:ext>
                  </a:extLst>
                </p:cNvPr>
                <p:cNvGrpSpPr/>
                <p:nvPr/>
              </p:nvGrpSpPr>
              <p:grpSpPr>
                <a:xfrm>
                  <a:off x="6730799" y="1485904"/>
                  <a:ext cx="4676261" cy="1622892"/>
                  <a:chOff x="2838475" y="2595741"/>
                  <a:chExt cx="517054" cy="296824"/>
                </a:xfrm>
                <a:grpFill/>
              </p:grpSpPr>
              <p:grpSp>
                <p:nvGrpSpPr>
                  <p:cNvPr id="34" name="Google Shape;9455;p87">
                    <a:extLst>
                      <a:ext uri="{FF2B5EF4-FFF2-40B4-BE49-F238E27FC236}">
                        <a16:creationId xmlns:a16="http://schemas.microsoft.com/office/drawing/2014/main" id="{FE4337CA-41AF-1629-3B55-6D7142ABD4C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475" y="2794333"/>
                    <a:ext cx="259185" cy="98232"/>
                    <a:chOff x="2838475" y="2794333"/>
                    <a:chExt cx="259185" cy="98232"/>
                  </a:xfrm>
                  <a:grpFill/>
                </p:grpSpPr>
                <p:sp>
                  <p:nvSpPr>
                    <p:cNvPr id="38" name="Google Shape;9456;p87">
                      <a:extLst>
                        <a:ext uri="{FF2B5EF4-FFF2-40B4-BE49-F238E27FC236}">
                          <a16:creationId xmlns:a16="http://schemas.microsoft.com/office/drawing/2014/main" id="{0D9037BE-0F6A-78B9-EB3F-A22CD4355B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5042" y="2800896"/>
                      <a:ext cx="246122" cy="85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63" h="18698" extrusionOk="0">
                          <a:moveTo>
                            <a:pt x="53821" y="1"/>
                          </a:moveTo>
                          <a:cubicBezTo>
                            <a:pt x="53687" y="1"/>
                            <a:pt x="53579" y="108"/>
                            <a:pt x="53579" y="243"/>
                          </a:cubicBezTo>
                          <a:cubicBezTo>
                            <a:pt x="53579" y="3946"/>
                            <a:pt x="50564" y="6961"/>
                            <a:pt x="46861" y="6961"/>
                          </a:cubicBezTo>
                          <a:lnTo>
                            <a:pt x="6451" y="6961"/>
                          </a:lnTo>
                          <a:cubicBezTo>
                            <a:pt x="2895" y="6961"/>
                            <a:pt x="0" y="9857"/>
                            <a:pt x="0" y="13412"/>
                          </a:cubicBezTo>
                          <a:lnTo>
                            <a:pt x="0" y="18455"/>
                          </a:lnTo>
                          <a:cubicBezTo>
                            <a:pt x="0" y="18590"/>
                            <a:pt x="109" y="18697"/>
                            <a:pt x="242" y="18697"/>
                          </a:cubicBezTo>
                          <a:cubicBezTo>
                            <a:pt x="379" y="18697"/>
                            <a:pt x="487" y="18590"/>
                            <a:pt x="486" y="18455"/>
                          </a:cubicBezTo>
                          <a:lnTo>
                            <a:pt x="486" y="13412"/>
                          </a:lnTo>
                          <a:cubicBezTo>
                            <a:pt x="486" y="10122"/>
                            <a:pt x="3162" y="7447"/>
                            <a:pt x="6451" y="7447"/>
                          </a:cubicBezTo>
                          <a:lnTo>
                            <a:pt x="46858" y="7447"/>
                          </a:lnTo>
                          <a:cubicBezTo>
                            <a:pt x="50831" y="7447"/>
                            <a:pt x="54063" y="4215"/>
                            <a:pt x="54063" y="243"/>
                          </a:cubicBezTo>
                          <a:cubicBezTo>
                            <a:pt x="54063" y="108"/>
                            <a:pt x="53954" y="1"/>
                            <a:pt x="53821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" name="Google Shape;9457;p87">
                      <a:extLst>
                        <a:ext uri="{FF2B5EF4-FFF2-40B4-BE49-F238E27FC236}">
                          <a16:creationId xmlns:a16="http://schemas.microsoft.com/office/drawing/2014/main" id="{E45F991C-5597-97BC-89F6-EA6E3641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2301" y="2794333"/>
                      <a:ext cx="15360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4" h="3373" extrusionOk="0">
                          <a:moveTo>
                            <a:pt x="1687" y="0"/>
                          </a:moveTo>
                          <a:cubicBezTo>
                            <a:pt x="755" y="0"/>
                            <a:pt x="0" y="754"/>
                            <a:pt x="0" y="1687"/>
                          </a:cubicBezTo>
                          <a:cubicBezTo>
                            <a:pt x="0" y="2619"/>
                            <a:pt x="755" y="3373"/>
                            <a:pt x="1687" y="3373"/>
                          </a:cubicBezTo>
                          <a:cubicBezTo>
                            <a:pt x="2619" y="3370"/>
                            <a:pt x="3373" y="2617"/>
                            <a:pt x="3373" y="1687"/>
                          </a:cubicBezTo>
                          <a:cubicBezTo>
                            <a:pt x="3373" y="754"/>
                            <a:pt x="2619" y="0"/>
                            <a:pt x="168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" name="Google Shape;9458;p87">
                      <a:extLst>
                        <a:ext uri="{FF2B5EF4-FFF2-40B4-BE49-F238E27FC236}">
                          <a16:creationId xmlns:a16="http://schemas.microsoft.com/office/drawing/2014/main" id="{17F48094-68A6-3F47-6A72-64C170A06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8475" y="2877210"/>
                      <a:ext cx="15351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2" h="3373" extrusionOk="0">
                          <a:moveTo>
                            <a:pt x="1685" y="1"/>
                          </a:moveTo>
                          <a:cubicBezTo>
                            <a:pt x="753" y="1"/>
                            <a:pt x="0" y="754"/>
                            <a:pt x="0" y="1686"/>
                          </a:cubicBezTo>
                          <a:cubicBezTo>
                            <a:pt x="0" y="2618"/>
                            <a:pt x="753" y="3372"/>
                            <a:pt x="1685" y="3372"/>
                          </a:cubicBezTo>
                          <a:cubicBezTo>
                            <a:pt x="2617" y="3372"/>
                            <a:pt x="3372" y="2616"/>
                            <a:pt x="3372" y="1686"/>
                          </a:cubicBezTo>
                          <a:cubicBezTo>
                            <a:pt x="3372" y="754"/>
                            <a:pt x="2617" y="1"/>
                            <a:pt x="1685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" name="Google Shape;9459;p87">
                    <a:extLst>
                      <a:ext uri="{FF2B5EF4-FFF2-40B4-BE49-F238E27FC236}">
                        <a16:creationId xmlns:a16="http://schemas.microsoft.com/office/drawing/2014/main" id="{E2FBFB36-B119-607C-F144-5F0DDBE61CBB}"/>
                      </a:ext>
                    </a:extLst>
                  </p:cNvPr>
                  <p:cNvGrpSpPr/>
                  <p:nvPr/>
                </p:nvGrpSpPr>
                <p:grpSpPr>
                  <a:xfrm>
                    <a:off x="2838475" y="2595741"/>
                    <a:ext cx="517054" cy="197556"/>
                    <a:chOff x="2838475" y="2595741"/>
                    <a:chExt cx="517054" cy="197556"/>
                  </a:xfrm>
                  <a:grpFill/>
                </p:grpSpPr>
                <p:sp>
                  <p:nvSpPr>
                    <p:cNvPr id="36" name="Google Shape;9460;p87">
                      <a:extLst>
                        <a:ext uri="{FF2B5EF4-FFF2-40B4-BE49-F238E27FC236}">
                          <a16:creationId xmlns:a16="http://schemas.microsoft.com/office/drawing/2014/main" id="{F0140ADA-AB3C-200E-9097-FF1FB554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8475" y="2595741"/>
                      <a:ext cx="517054" cy="1975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79" h="39990" extrusionOk="0">
                          <a:moveTo>
                            <a:pt x="7995" y="1"/>
                          </a:moveTo>
                          <a:cubicBezTo>
                            <a:pt x="3580" y="1"/>
                            <a:pt x="0" y="3580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9"/>
                            <a:pt x="7995" y="39989"/>
                          </a:cubicBezTo>
                          <a:lnTo>
                            <a:pt x="41282" y="39989"/>
                          </a:lnTo>
                          <a:cubicBezTo>
                            <a:pt x="45698" y="39989"/>
                            <a:pt x="49278" y="36409"/>
                            <a:pt x="49278" y="31993"/>
                          </a:cubicBezTo>
                          <a:lnTo>
                            <a:pt x="49278" y="7995"/>
                          </a:lnTo>
                          <a:cubicBezTo>
                            <a:pt x="49278" y="3580"/>
                            <a:pt x="45698" y="1"/>
                            <a:pt x="41282" y="1"/>
                          </a:cubicBezTo>
                          <a:close/>
                        </a:path>
                      </a:pathLst>
                    </a:custGeom>
                    <a:grpFill/>
                    <a:ln w="9525" cap="flat" cmpd="sng">
                      <a:solidFill>
                        <a:srgbClr val="657E9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" name="Google Shape;9461;p87">
                      <a:extLst>
                        <a:ext uri="{FF2B5EF4-FFF2-40B4-BE49-F238E27FC236}">
                          <a16:creationId xmlns:a16="http://schemas.microsoft.com/office/drawing/2014/main" id="{66FBC1DD-D595-C555-C977-31384508FB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20572" y="2686181"/>
                      <a:ext cx="140326" cy="11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24" h="243" extrusionOk="0">
                          <a:moveTo>
                            <a:pt x="123" y="1"/>
                          </a:moveTo>
                          <a:cubicBezTo>
                            <a:pt x="57" y="1"/>
                            <a:pt x="1" y="55"/>
                            <a:pt x="1" y="121"/>
                          </a:cubicBezTo>
                          <a:cubicBezTo>
                            <a:pt x="1" y="187"/>
                            <a:pt x="57" y="243"/>
                            <a:pt x="123" y="243"/>
                          </a:cubicBezTo>
                          <a:lnTo>
                            <a:pt x="30703" y="243"/>
                          </a:lnTo>
                          <a:cubicBezTo>
                            <a:pt x="30769" y="243"/>
                            <a:pt x="30824" y="187"/>
                            <a:pt x="30824" y="121"/>
                          </a:cubicBezTo>
                          <a:cubicBezTo>
                            <a:pt x="30824" y="55"/>
                            <a:pt x="30769" y="1"/>
                            <a:pt x="30703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80CE6D8F-2D42-7728-5D22-A42A98076478}"/>
                  </a:ext>
                </a:extLst>
              </p:cNvPr>
              <p:cNvGrpSpPr/>
              <p:nvPr/>
            </p:nvGrpSpPr>
            <p:grpSpPr>
              <a:xfrm>
                <a:off x="2806701" y="4331507"/>
                <a:ext cx="6882175" cy="1944377"/>
                <a:chOff x="1254256" y="4244264"/>
                <a:chExt cx="10043015" cy="1723887"/>
              </a:xfrm>
              <a:solidFill>
                <a:srgbClr val="92D050"/>
              </a:solidFill>
            </p:grpSpPr>
            <p:grpSp>
              <p:nvGrpSpPr>
                <p:cNvPr id="8" name="Google Shape;9471;p87">
                  <a:extLst>
                    <a:ext uri="{FF2B5EF4-FFF2-40B4-BE49-F238E27FC236}">
                      <a16:creationId xmlns:a16="http://schemas.microsoft.com/office/drawing/2014/main" id="{59AB1963-810E-7DD0-9114-E637C1C2AEB7}"/>
                    </a:ext>
                  </a:extLst>
                </p:cNvPr>
                <p:cNvGrpSpPr/>
                <p:nvPr/>
              </p:nvGrpSpPr>
              <p:grpSpPr>
                <a:xfrm>
                  <a:off x="1254256" y="4244269"/>
                  <a:ext cx="4703837" cy="1723882"/>
                  <a:chOff x="2232934" y="3100241"/>
                  <a:chExt cx="520103" cy="315295"/>
                </a:xfrm>
                <a:grpFill/>
              </p:grpSpPr>
              <p:grpSp>
                <p:nvGrpSpPr>
                  <p:cNvPr id="17" name="Google Shape;9472;p87">
                    <a:extLst>
                      <a:ext uri="{FF2B5EF4-FFF2-40B4-BE49-F238E27FC236}">
                        <a16:creationId xmlns:a16="http://schemas.microsoft.com/office/drawing/2014/main" id="{627D015F-FD20-1924-7732-C4BDA76D3EB8}"/>
                      </a:ext>
                    </a:extLst>
                  </p:cNvPr>
                  <p:cNvGrpSpPr/>
                  <p:nvPr/>
                </p:nvGrpSpPr>
                <p:grpSpPr>
                  <a:xfrm>
                    <a:off x="2493852" y="3100241"/>
                    <a:ext cx="259185" cy="98237"/>
                    <a:chOff x="2493852" y="3100241"/>
                    <a:chExt cx="259185" cy="98237"/>
                  </a:xfrm>
                  <a:grpFill/>
                </p:grpSpPr>
                <p:sp>
                  <p:nvSpPr>
                    <p:cNvPr id="21" name="Google Shape;9473;p87">
                      <a:extLst>
                        <a:ext uri="{FF2B5EF4-FFF2-40B4-BE49-F238E27FC236}">
                          <a16:creationId xmlns:a16="http://schemas.microsoft.com/office/drawing/2014/main" id="{90DDC638-C378-9514-5E4C-F568EE90A9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0428" y="3106803"/>
                      <a:ext cx="246126" cy="85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64" h="18698" extrusionOk="0">
                          <a:moveTo>
                            <a:pt x="53821" y="0"/>
                          </a:moveTo>
                          <a:cubicBezTo>
                            <a:pt x="53686" y="0"/>
                            <a:pt x="53579" y="109"/>
                            <a:pt x="53579" y="242"/>
                          </a:cubicBezTo>
                          <a:lnTo>
                            <a:pt x="53579" y="5286"/>
                          </a:lnTo>
                          <a:cubicBezTo>
                            <a:pt x="53579" y="8576"/>
                            <a:pt x="50903" y="11250"/>
                            <a:pt x="47614" y="11250"/>
                          </a:cubicBezTo>
                          <a:lnTo>
                            <a:pt x="7205" y="11250"/>
                          </a:lnTo>
                          <a:cubicBezTo>
                            <a:pt x="3232" y="11250"/>
                            <a:pt x="0" y="14484"/>
                            <a:pt x="0" y="18456"/>
                          </a:cubicBezTo>
                          <a:cubicBezTo>
                            <a:pt x="0" y="18589"/>
                            <a:pt x="109" y="18698"/>
                            <a:pt x="242" y="18698"/>
                          </a:cubicBezTo>
                          <a:cubicBezTo>
                            <a:pt x="376" y="18698"/>
                            <a:pt x="485" y="18589"/>
                            <a:pt x="485" y="18456"/>
                          </a:cubicBezTo>
                          <a:cubicBezTo>
                            <a:pt x="485" y="14751"/>
                            <a:pt x="3499" y="11736"/>
                            <a:pt x="7202" y="11736"/>
                          </a:cubicBezTo>
                          <a:lnTo>
                            <a:pt x="47612" y="11736"/>
                          </a:lnTo>
                          <a:cubicBezTo>
                            <a:pt x="51169" y="11736"/>
                            <a:pt x="54063" y="8843"/>
                            <a:pt x="54063" y="5286"/>
                          </a:cubicBezTo>
                          <a:lnTo>
                            <a:pt x="54063" y="242"/>
                          </a:lnTo>
                          <a:cubicBezTo>
                            <a:pt x="54063" y="109"/>
                            <a:pt x="53955" y="0"/>
                            <a:pt x="5382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" name="Google Shape;9474;p87">
                      <a:extLst>
                        <a:ext uri="{FF2B5EF4-FFF2-40B4-BE49-F238E27FC236}">
                          <a16:creationId xmlns:a16="http://schemas.microsoft.com/office/drawing/2014/main" id="{685E150D-A3E8-DBA9-F42A-B0DBA6F89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3852" y="3183117"/>
                      <a:ext cx="15360" cy="153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4" h="3374" extrusionOk="0">
                          <a:moveTo>
                            <a:pt x="1687" y="0"/>
                          </a:moveTo>
                          <a:cubicBezTo>
                            <a:pt x="755" y="0"/>
                            <a:pt x="1" y="755"/>
                            <a:pt x="1" y="1687"/>
                          </a:cubicBezTo>
                          <a:cubicBezTo>
                            <a:pt x="1" y="2619"/>
                            <a:pt x="755" y="3373"/>
                            <a:pt x="1687" y="3373"/>
                          </a:cubicBezTo>
                          <a:cubicBezTo>
                            <a:pt x="2619" y="3373"/>
                            <a:pt x="3374" y="2619"/>
                            <a:pt x="3374" y="1687"/>
                          </a:cubicBezTo>
                          <a:cubicBezTo>
                            <a:pt x="3374" y="755"/>
                            <a:pt x="2619" y="0"/>
                            <a:pt x="168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" name="Google Shape;9475;p87">
                      <a:extLst>
                        <a:ext uri="{FF2B5EF4-FFF2-40B4-BE49-F238E27FC236}">
                          <a16:creationId xmlns:a16="http://schemas.microsoft.com/office/drawing/2014/main" id="{016ADE45-F91E-86B4-CEF4-ADF49841B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7686" y="3100241"/>
                      <a:ext cx="15351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2" h="3373" extrusionOk="0">
                          <a:moveTo>
                            <a:pt x="1687" y="1"/>
                          </a:moveTo>
                          <a:cubicBezTo>
                            <a:pt x="755" y="1"/>
                            <a:pt x="1" y="754"/>
                            <a:pt x="1" y="1686"/>
                          </a:cubicBezTo>
                          <a:cubicBezTo>
                            <a:pt x="1" y="2618"/>
                            <a:pt x="755" y="3372"/>
                            <a:pt x="1687" y="3372"/>
                          </a:cubicBezTo>
                          <a:cubicBezTo>
                            <a:pt x="2619" y="3372"/>
                            <a:pt x="3372" y="2618"/>
                            <a:pt x="3372" y="1686"/>
                          </a:cubicBezTo>
                          <a:cubicBezTo>
                            <a:pt x="3372" y="754"/>
                            <a:pt x="2619" y="1"/>
                            <a:pt x="1687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8" name="Google Shape;9476;p87">
                    <a:extLst>
                      <a:ext uri="{FF2B5EF4-FFF2-40B4-BE49-F238E27FC236}">
                        <a16:creationId xmlns:a16="http://schemas.microsoft.com/office/drawing/2014/main" id="{459B353D-EF4D-AEB9-1F61-C922E2D15B4A}"/>
                      </a:ext>
                    </a:extLst>
                  </p:cNvPr>
                  <p:cNvGrpSpPr/>
                  <p:nvPr/>
                </p:nvGrpSpPr>
                <p:grpSpPr>
                  <a:xfrm>
                    <a:off x="2232934" y="3200283"/>
                    <a:ext cx="505919" cy="215253"/>
                    <a:chOff x="2232934" y="3200283"/>
                    <a:chExt cx="505919" cy="215253"/>
                  </a:xfrm>
                  <a:grpFill/>
                </p:grpSpPr>
                <p:sp>
                  <p:nvSpPr>
                    <p:cNvPr id="19" name="Google Shape;9477;p87">
                      <a:extLst>
                        <a:ext uri="{FF2B5EF4-FFF2-40B4-BE49-F238E27FC236}">
                          <a16:creationId xmlns:a16="http://schemas.microsoft.com/office/drawing/2014/main" id="{ACD95500-6C2C-ECB2-A303-258644CA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2934" y="3200283"/>
                      <a:ext cx="505919" cy="2152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79" h="39988" extrusionOk="0">
                          <a:moveTo>
                            <a:pt x="7997" y="0"/>
                          </a:moveTo>
                          <a:cubicBezTo>
                            <a:pt x="3580" y="0"/>
                            <a:pt x="0" y="3579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8"/>
                            <a:pt x="7997" y="39988"/>
                          </a:cubicBezTo>
                          <a:lnTo>
                            <a:pt x="41282" y="39988"/>
                          </a:lnTo>
                          <a:cubicBezTo>
                            <a:pt x="45697" y="39988"/>
                            <a:pt x="49277" y="36409"/>
                            <a:pt x="49277" y="31993"/>
                          </a:cubicBezTo>
                          <a:lnTo>
                            <a:pt x="49277" y="7995"/>
                          </a:lnTo>
                          <a:cubicBezTo>
                            <a:pt x="49278" y="3579"/>
                            <a:pt x="45697" y="0"/>
                            <a:pt x="41282" y="0"/>
                          </a:cubicBezTo>
                          <a:close/>
                        </a:path>
                      </a:pathLst>
                    </a:custGeom>
                    <a:grpFill/>
                    <a:ln w="9525" cap="flat" cmpd="sng">
                      <a:solidFill>
                        <a:srgbClr val="869FB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" name="Google Shape;9478;p87">
                      <a:extLst>
                        <a:ext uri="{FF2B5EF4-FFF2-40B4-BE49-F238E27FC236}">
                          <a16:creationId xmlns:a16="http://schemas.microsoft.com/office/drawing/2014/main" id="{2E6F23D8-13B4-20C4-DA1D-68549D4A0F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0630" y="3305500"/>
                      <a:ext cx="140331" cy="11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25" h="243" extrusionOk="0">
                          <a:moveTo>
                            <a:pt x="123" y="0"/>
                          </a:moveTo>
                          <a:cubicBezTo>
                            <a:pt x="57" y="0"/>
                            <a:pt x="1" y="55"/>
                            <a:pt x="1" y="122"/>
                          </a:cubicBezTo>
                          <a:cubicBezTo>
                            <a:pt x="1" y="188"/>
                            <a:pt x="57" y="242"/>
                            <a:pt x="123" y="242"/>
                          </a:cubicBezTo>
                          <a:lnTo>
                            <a:pt x="30702" y="242"/>
                          </a:lnTo>
                          <a:cubicBezTo>
                            <a:pt x="30771" y="242"/>
                            <a:pt x="30825" y="190"/>
                            <a:pt x="30823" y="122"/>
                          </a:cubicBezTo>
                          <a:cubicBezTo>
                            <a:pt x="30823" y="56"/>
                            <a:pt x="30769" y="0"/>
                            <a:pt x="30702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" name="Google Shape;9479;p87">
                  <a:extLst>
                    <a:ext uri="{FF2B5EF4-FFF2-40B4-BE49-F238E27FC236}">
                      <a16:creationId xmlns:a16="http://schemas.microsoft.com/office/drawing/2014/main" id="{7A0E4F88-56CE-D6C9-65AF-212010FF7DD4}"/>
                    </a:ext>
                  </a:extLst>
                </p:cNvPr>
                <p:cNvGrpSpPr/>
                <p:nvPr/>
              </p:nvGrpSpPr>
              <p:grpSpPr>
                <a:xfrm>
                  <a:off x="6721716" y="4244264"/>
                  <a:ext cx="4575555" cy="1723887"/>
                  <a:chOff x="2837471" y="3100241"/>
                  <a:chExt cx="505919" cy="315296"/>
                </a:xfrm>
                <a:grpFill/>
              </p:grpSpPr>
              <p:grpSp>
                <p:nvGrpSpPr>
                  <p:cNvPr id="10" name="Google Shape;9480;p87">
                    <a:extLst>
                      <a:ext uri="{FF2B5EF4-FFF2-40B4-BE49-F238E27FC236}">
                        <a16:creationId xmlns:a16="http://schemas.microsoft.com/office/drawing/2014/main" id="{A6C1137F-7862-61ED-C933-F0AC9892CD01}"/>
                      </a:ext>
                    </a:extLst>
                  </p:cNvPr>
                  <p:cNvGrpSpPr/>
                  <p:nvPr/>
                </p:nvGrpSpPr>
                <p:grpSpPr>
                  <a:xfrm>
                    <a:off x="2838475" y="3100241"/>
                    <a:ext cx="259185" cy="98237"/>
                    <a:chOff x="2838475" y="3100241"/>
                    <a:chExt cx="259185" cy="98237"/>
                  </a:xfrm>
                  <a:grpFill/>
                </p:grpSpPr>
                <p:sp>
                  <p:nvSpPr>
                    <p:cNvPr id="14" name="Google Shape;9481;p87">
                      <a:extLst>
                        <a:ext uri="{FF2B5EF4-FFF2-40B4-BE49-F238E27FC236}">
                          <a16:creationId xmlns:a16="http://schemas.microsoft.com/office/drawing/2014/main" id="{D3F0BB6F-3E58-11FB-273C-53D99B5785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5042" y="3106803"/>
                      <a:ext cx="246131" cy="85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65" h="18698" extrusionOk="0">
                          <a:moveTo>
                            <a:pt x="242" y="0"/>
                          </a:moveTo>
                          <a:cubicBezTo>
                            <a:pt x="109" y="0"/>
                            <a:pt x="0" y="109"/>
                            <a:pt x="0" y="242"/>
                          </a:cubicBezTo>
                          <a:lnTo>
                            <a:pt x="0" y="5286"/>
                          </a:lnTo>
                          <a:cubicBezTo>
                            <a:pt x="0" y="8843"/>
                            <a:pt x="2895" y="11736"/>
                            <a:pt x="6451" y="11736"/>
                          </a:cubicBezTo>
                          <a:lnTo>
                            <a:pt x="46862" y="11736"/>
                          </a:lnTo>
                          <a:cubicBezTo>
                            <a:pt x="50567" y="11736"/>
                            <a:pt x="53580" y="14751"/>
                            <a:pt x="53580" y="18456"/>
                          </a:cubicBezTo>
                          <a:cubicBezTo>
                            <a:pt x="53580" y="18589"/>
                            <a:pt x="53689" y="18698"/>
                            <a:pt x="53822" y="18698"/>
                          </a:cubicBezTo>
                          <a:cubicBezTo>
                            <a:pt x="53957" y="18698"/>
                            <a:pt x="54064" y="18589"/>
                            <a:pt x="54063" y="18456"/>
                          </a:cubicBezTo>
                          <a:cubicBezTo>
                            <a:pt x="54063" y="14484"/>
                            <a:pt x="50831" y="11250"/>
                            <a:pt x="46858" y="11250"/>
                          </a:cubicBezTo>
                          <a:lnTo>
                            <a:pt x="6449" y="11250"/>
                          </a:lnTo>
                          <a:cubicBezTo>
                            <a:pt x="3160" y="11250"/>
                            <a:pt x="484" y="8576"/>
                            <a:pt x="484" y="5286"/>
                          </a:cubicBezTo>
                          <a:lnTo>
                            <a:pt x="484" y="242"/>
                          </a:lnTo>
                          <a:cubicBezTo>
                            <a:pt x="484" y="109"/>
                            <a:pt x="376" y="0"/>
                            <a:pt x="242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" name="Google Shape;9482;p87">
                      <a:extLst>
                        <a:ext uri="{FF2B5EF4-FFF2-40B4-BE49-F238E27FC236}">
                          <a16:creationId xmlns:a16="http://schemas.microsoft.com/office/drawing/2014/main" id="{743D1438-FB24-A292-9F12-663243B2D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2301" y="3183117"/>
                      <a:ext cx="15360" cy="153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4" h="3374" extrusionOk="0">
                          <a:moveTo>
                            <a:pt x="1687" y="0"/>
                          </a:moveTo>
                          <a:cubicBezTo>
                            <a:pt x="755" y="0"/>
                            <a:pt x="0" y="755"/>
                            <a:pt x="0" y="1687"/>
                          </a:cubicBezTo>
                          <a:cubicBezTo>
                            <a:pt x="0" y="2619"/>
                            <a:pt x="755" y="3373"/>
                            <a:pt x="1687" y="3373"/>
                          </a:cubicBezTo>
                          <a:cubicBezTo>
                            <a:pt x="2619" y="3373"/>
                            <a:pt x="3373" y="2619"/>
                            <a:pt x="3373" y="1687"/>
                          </a:cubicBezTo>
                          <a:cubicBezTo>
                            <a:pt x="3373" y="755"/>
                            <a:pt x="2619" y="0"/>
                            <a:pt x="168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" name="Google Shape;9483;p87">
                      <a:extLst>
                        <a:ext uri="{FF2B5EF4-FFF2-40B4-BE49-F238E27FC236}">
                          <a16:creationId xmlns:a16="http://schemas.microsoft.com/office/drawing/2014/main" id="{276FACB8-BCA7-4C63-C276-A2788C7F9F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8475" y="3100241"/>
                      <a:ext cx="15351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2" h="3373" extrusionOk="0">
                          <a:moveTo>
                            <a:pt x="1685" y="1"/>
                          </a:moveTo>
                          <a:cubicBezTo>
                            <a:pt x="753" y="1"/>
                            <a:pt x="0" y="754"/>
                            <a:pt x="0" y="1686"/>
                          </a:cubicBezTo>
                          <a:cubicBezTo>
                            <a:pt x="0" y="2618"/>
                            <a:pt x="753" y="3372"/>
                            <a:pt x="1685" y="3372"/>
                          </a:cubicBezTo>
                          <a:cubicBezTo>
                            <a:pt x="2617" y="3372"/>
                            <a:pt x="3372" y="2618"/>
                            <a:pt x="3372" y="1686"/>
                          </a:cubicBezTo>
                          <a:cubicBezTo>
                            <a:pt x="3372" y="754"/>
                            <a:pt x="2617" y="1"/>
                            <a:pt x="1685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" name="Google Shape;9484;p87">
                    <a:extLst>
                      <a:ext uri="{FF2B5EF4-FFF2-40B4-BE49-F238E27FC236}">
                        <a16:creationId xmlns:a16="http://schemas.microsoft.com/office/drawing/2014/main" id="{F1F83C7C-08D5-18F5-DA2B-7DB08DB51E5C}"/>
                      </a:ext>
                    </a:extLst>
                  </p:cNvPr>
                  <p:cNvGrpSpPr/>
                  <p:nvPr/>
                </p:nvGrpSpPr>
                <p:grpSpPr>
                  <a:xfrm>
                    <a:off x="2837471" y="3196406"/>
                    <a:ext cx="505919" cy="219131"/>
                    <a:chOff x="2837471" y="3196406"/>
                    <a:chExt cx="505919" cy="219131"/>
                  </a:xfrm>
                  <a:grpFill/>
                </p:grpSpPr>
                <p:sp>
                  <p:nvSpPr>
                    <p:cNvPr id="12" name="Google Shape;9485;p87">
                      <a:extLst>
                        <a:ext uri="{FF2B5EF4-FFF2-40B4-BE49-F238E27FC236}">
                          <a16:creationId xmlns:a16="http://schemas.microsoft.com/office/drawing/2014/main" id="{E2928480-6994-D016-0808-E39EA81097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7471" y="3196406"/>
                      <a:ext cx="505919" cy="219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79" h="39988" extrusionOk="0">
                          <a:moveTo>
                            <a:pt x="7995" y="0"/>
                          </a:moveTo>
                          <a:cubicBezTo>
                            <a:pt x="3580" y="0"/>
                            <a:pt x="0" y="3579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8"/>
                            <a:pt x="7995" y="39988"/>
                          </a:cubicBezTo>
                          <a:lnTo>
                            <a:pt x="41282" y="39988"/>
                          </a:lnTo>
                          <a:cubicBezTo>
                            <a:pt x="45698" y="39988"/>
                            <a:pt x="49278" y="36409"/>
                            <a:pt x="49278" y="31993"/>
                          </a:cubicBezTo>
                          <a:lnTo>
                            <a:pt x="49278" y="7995"/>
                          </a:lnTo>
                          <a:cubicBezTo>
                            <a:pt x="49278" y="3579"/>
                            <a:pt x="45698" y="0"/>
                            <a:pt x="41282" y="0"/>
                          </a:cubicBezTo>
                          <a:close/>
                        </a:path>
                      </a:pathLst>
                    </a:custGeom>
                    <a:grpFill/>
                    <a:ln w="9525" cap="flat" cmpd="sng">
                      <a:solidFill>
                        <a:srgbClr val="869FB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" name="Google Shape;9486;p87">
                      <a:extLst>
                        <a:ext uri="{FF2B5EF4-FFF2-40B4-BE49-F238E27FC236}">
                          <a16:creationId xmlns:a16="http://schemas.microsoft.com/office/drawing/2014/main" id="{C2E96A4D-A07D-19B1-D1EA-94A96E0E0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20598" y="3305519"/>
                      <a:ext cx="140326" cy="11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24" h="243" extrusionOk="0">
                          <a:moveTo>
                            <a:pt x="123" y="1"/>
                          </a:moveTo>
                          <a:cubicBezTo>
                            <a:pt x="57" y="1"/>
                            <a:pt x="1" y="55"/>
                            <a:pt x="1" y="121"/>
                          </a:cubicBezTo>
                          <a:cubicBezTo>
                            <a:pt x="1" y="187"/>
                            <a:pt x="57" y="243"/>
                            <a:pt x="123" y="243"/>
                          </a:cubicBezTo>
                          <a:lnTo>
                            <a:pt x="30703" y="243"/>
                          </a:lnTo>
                          <a:cubicBezTo>
                            <a:pt x="30769" y="243"/>
                            <a:pt x="30824" y="187"/>
                            <a:pt x="30824" y="121"/>
                          </a:cubicBezTo>
                          <a:cubicBezTo>
                            <a:pt x="30824" y="55"/>
                            <a:pt x="30769" y="1"/>
                            <a:pt x="30703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2EF8B4A4-8238-6E96-871B-7F23264683A9}"/>
                </a:ext>
              </a:extLst>
            </p:cNvPr>
            <p:cNvSpPr txBox="1"/>
            <p:nvPr/>
          </p:nvSpPr>
          <p:spPr>
            <a:xfrm>
              <a:off x="3834993" y="1687821"/>
              <a:ext cx="1999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FFFF"/>
                  </a:solidFill>
                </a:rPr>
                <a:t>UP AND IN </a:t>
              </a:r>
              <a:endParaRPr lang="it-IT" dirty="0"/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4D02CBD7-0B02-508F-846B-C188EAE52E7C}"/>
                </a:ext>
              </a:extLst>
            </p:cNvPr>
            <p:cNvSpPr txBox="1"/>
            <p:nvPr/>
          </p:nvSpPr>
          <p:spPr>
            <a:xfrm>
              <a:off x="7481325" y="1672416"/>
              <a:ext cx="1638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FFFF"/>
                  </a:solidFill>
                </a:rPr>
                <a:t>UP AND OUT</a:t>
              </a:r>
              <a:endParaRPr lang="it-IT" dirty="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DAA7C2D4-A5F7-9D6C-7EB4-22A0FB505AAC}"/>
                </a:ext>
              </a:extLst>
            </p:cNvPr>
            <p:cNvSpPr txBox="1"/>
            <p:nvPr/>
          </p:nvSpPr>
          <p:spPr>
            <a:xfrm>
              <a:off x="3527066" y="4937999"/>
              <a:ext cx="1793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FFFF"/>
                  </a:solidFill>
                </a:rPr>
                <a:t>DOWN AND IN</a:t>
              </a:r>
              <a:endParaRPr lang="it-IT" dirty="0"/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DA14B975-5558-AD5E-5313-3AAD67ED45DA}"/>
                </a:ext>
              </a:extLst>
            </p:cNvPr>
            <p:cNvSpPr txBox="1"/>
            <p:nvPr/>
          </p:nvSpPr>
          <p:spPr>
            <a:xfrm>
              <a:off x="7203931" y="4921613"/>
              <a:ext cx="218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FFFF"/>
                  </a:solidFill>
                </a:rPr>
                <a:t>DOWN AND OUT</a:t>
              </a:r>
              <a:endParaRPr lang="it-IT" dirty="0"/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AF3F12B8-F08A-47F9-55A2-E884FF7D8C18}"/>
                </a:ext>
              </a:extLst>
            </p:cNvPr>
            <p:cNvSpPr txBox="1"/>
            <p:nvPr/>
          </p:nvSpPr>
          <p:spPr>
            <a:xfrm>
              <a:off x="2933007" y="1985006"/>
              <a:ext cx="28810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E4BFF6B7-07FB-33AB-D831-651134C40D2A}"/>
                </a:ext>
              </a:extLst>
            </p:cNvPr>
            <p:cNvSpPr txBox="1"/>
            <p:nvPr/>
          </p:nvSpPr>
          <p:spPr>
            <a:xfrm>
              <a:off x="6553386" y="1967559"/>
              <a:ext cx="31354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0" i="0" dirty="0">
                  <a:solidFill>
                    <a:schemeClr val="bg1"/>
                  </a:solidFill>
                  <a:effectLst/>
                </a:rPr>
                <a:t>L'opzione viene disattivata (out) se l'attività sottostante raggiunge o supera la barriera durante il periodo di vita dell'opzione.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2C16C72E-6B0D-C771-FE78-F46C31CA4BB1}"/>
                </a:ext>
              </a:extLst>
            </p:cNvPr>
            <p:cNvSpPr txBox="1"/>
            <p:nvPr/>
          </p:nvSpPr>
          <p:spPr>
            <a:xfrm>
              <a:off x="2784120" y="5269451"/>
              <a:ext cx="32426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0" i="0" dirty="0">
                  <a:solidFill>
                    <a:schemeClr val="bg1"/>
                  </a:solidFill>
                  <a:effectLst/>
                </a:rPr>
                <a:t>L'opzione diventa attiva (in) solo se l'attività sottostante scende al di sotto della barriera durante il periodo di vita dell'opzione.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BDB36F22-4988-A0CE-23D1-70938EE803AE}"/>
                </a:ext>
              </a:extLst>
            </p:cNvPr>
            <p:cNvSpPr txBox="1"/>
            <p:nvPr/>
          </p:nvSpPr>
          <p:spPr>
            <a:xfrm>
              <a:off x="6734882" y="5259910"/>
              <a:ext cx="27018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0" i="0" dirty="0">
                  <a:solidFill>
                    <a:schemeClr val="bg1"/>
                  </a:solidFill>
                  <a:effectLst/>
                  <a:latin typeface="Söhne"/>
                </a:rPr>
                <a:t>L'opzione viene disattivata (out) se l'attività sottostante scende al di sotto della barriera durante il periodo di vita dell'opzione.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A368F2A5-D8A5-C794-6730-11EEF50107D8}"/>
              </a:ext>
            </a:extLst>
          </p:cNvPr>
          <p:cNvGrpSpPr/>
          <p:nvPr/>
        </p:nvGrpSpPr>
        <p:grpSpPr>
          <a:xfrm>
            <a:off x="1100447" y="305929"/>
            <a:ext cx="900156" cy="879296"/>
            <a:chOff x="764397" y="437513"/>
            <a:chExt cx="900156" cy="879296"/>
          </a:xfrm>
        </p:grpSpPr>
        <p:sp>
          <p:nvSpPr>
            <p:cNvPr id="72" name="Google Shape;341;p37">
              <a:extLst>
                <a:ext uri="{FF2B5EF4-FFF2-40B4-BE49-F238E27FC236}">
                  <a16:creationId xmlns:a16="http://schemas.microsoft.com/office/drawing/2014/main" id="{5E134AC3-9217-C2B0-F2C8-24A707B9991F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3" name="Google Shape;344;p37">
              <a:extLst>
                <a:ext uri="{FF2B5EF4-FFF2-40B4-BE49-F238E27FC236}">
                  <a16:creationId xmlns:a16="http://schemas.microsoft.com/office/drawing/2014/main" id="{FEAA68E9-6599-F5C0-7218-7EF63025EBF0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3</a:t>
              </a:r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3029B5-C0F6-E86C-6CD9-E168FC13A8F2}"/>
              </a:ext>
            </a:extLst>
          </p:cNvPr>
          <p:cNvSpPr txBox="1"/>
          <p:nvPr/>
        </p:nvSpPr>
        <p:spPr>
          <a:xfrm>
            <a:off x="2643619" y="1966644"/>
            <a:ext cx="31354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0" i="0" dirty="0">
                <a:solidFill>
                  <a:schemeClr val="bg1"/>
                </a:solidFill>
                <a:effectLst/>
              </a:rPr>
              <a:t>L'opzione diventa attiva (in) solo se l'attività sottostante raggiunge o supera la barriera durante il periodo di vita dell'opzione.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366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97885C-113B-E508-4CAA-25D1B436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218" y="18891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Soluzione in forma chiusa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2765F82-BAED-C972-0A75-5ACECF406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212" y="1629161"/>
            <a:ext cx="8994569" cy="7513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  <a:effectLst/>
                <a:latin typeface="TimesNewRomanPSMT"/>
              </a:rPr>
              <a:t>Prendendo in considerazione la metodologia proposta da </a:t>
            </a:r>
            <a:r>
              <a:rPr lang="it-IT" sz="1800" b="1" dirty="0">
                <a:solidFill>
                  <a:srgbClr val="FFC000"/>
                </a:solidFill>
                <a:effectLst/>
                <a:latin typeface="TimesNewRomanPSMT"/>
              </a:rPr>
              <a:t>Hudson, Benson, Rubinstein e Reiner</a:t>
            </a:r>
            <a:r>
              <a:rPr lang="it-IT" sz="1800" dirty="0">
                <a:solidFill>
                  <a:schemeClr val="bg1"/>
                </a:solidFill>
                <a:effectLst/>
                <a:latin typeface="TimesNewRomanPSMT"/>
              </a:rPr>
              <a:t>, il valore di una call di tipo </a:t>
            </a:r>
            <a:r>
              <a:rPr lang="it-IT" sz="1800" i="1" dirty="0">
                <a:solidFill>
                  <a:schemeClr val="bg1"/>
                </a:solidFill>
                <a:effectLst/>
                <a:latin typeface="TimesNewRomanPS"/>
              </a:rPr>
              <a:t>down-and-out </a:t>
            </a:r>
            <a:r>
              <a:rPr lang="it-IT" sz="1800" dirty="0">
                <a:solidFill>
                  <a:schemeClr val="bg1"/>
                </a:solidFill>
                <a:effectLst/>
                <a:latin typeface="TimesNewRomanPSMT"/>
              </a:rPr>
              <a:t>può essere suddivisa nella somma di tre elementi che rappresentano: </a:t>
            </a: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7D791F5-70EA-EECB-9404-6E28E4B7F3FC}"/>
              </a:ext>
            </a:extLst>
          </p:cNvPr>
          <p:cNvGrpSpPr/>
          <p:nvPr/>
        </p:nvGrpSpPr>
        <p:grpSpPr>
          <a:xfrm>
            <a:off x="871506" y="2882378"/>
            <a:ext cx="3625718" cy="1200329"/>
            <a:chOff x="1976552" y="2336108"/>
            <a:chExt cx="3625718" cy="120032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8BB8FFC-D1C6-E34B-B371-879549530DF5}"/>
                </a:ext>
              </a:extLst>
            </p:cNvPr>
            <p:cNvSpPr txBox="1"/>
            <p:nvPr/>
          </p:nvSpPr>
          <p:spPr>
            <a:xfrm>
              <a:off x="2530258" y="2336108"/>
              <a:ext cx="30720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TimesNewRomanPSMT"/>
                </a:rPr>
                <a:t>I</a:t>
              </a:r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l </a:t>
              </a:r>
              <a:r>
                <a:rPr lang="it-IT" sz="1800" b="1" dirty="0">
                  <a:solidFill>
                    <a:srgbClr val="FFC000"/>
                  </a:solidFill>
                  <a:effectLst/>
                  <a:latin typeface="TimesNewRomanPSMT"/>
                </a:rPr>
                <a:t>valore</a:t>
              </a:r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 di un’opzione call ordinaria con caratteristiche equivalenti: </a:t>
              </a:r>
              <a:endParaRPr lang="it-IT" dirty="0">
                <a:solidFill>
                  <a:schemeClr val="bg1"/>
                </a:solidFill>
              </a:endParaRPr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8" name="Google Shape;341;p37">
              <a:extLst>
                <a:ext uri="{FF2B5EF4-FFF2-40B4-BE49-F238E27FC236}">
                  <a16:creationId xmlns:a16="http://schemas.microsoft.com/office/drawing/2014/main" id="{FF22F209-30AD-0D07-3F9F-90DFAD3E1BE3}"/>
                </a:ext>
              </a:extLst>
            </p:cNvPr>
            <p:cNvSpPr/>
            <p:nvPr/>
          </p:nvSpPr>
          <p:spPr>
            <a:xfrm>
              <a:off x="1976552" y="236716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5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9" name="Google Shape;341;p37">
            <a:extLst>
              <a:ext uri="{FF2B5EF4-FFF2-40B4-BE49-F238E27FC236}">
                <a16:creationId xmlns:a16="http://schemas.microsoft.com/office/drawing/2014/main" id="{E52954D4-5CC5-1F7F-21C2-F912E30C7652}"/>
              </a:ext>
            </a:extLst>
          </p:cNvPr>
          <p:cNvSpPr/>
          <p:nvPr/>
        </p:nvSpPr>
        <p:spPr>
          <a:xfrm>
            <a:off x="871506" y="1629040"/>
            <a:ext cx="378024" cy="375781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4D536AA-C227-97B2-7C71-0E81AE2F6540}"/>
              </a:ext>
            </a:extLst>
          </p:cNvPr>
          <p:cNvGrpSpPr/>
          <p:nvPr/>
        </p:nvGrpSpPr>
        <p:grpSpPr>
          <a:xfrm>
            <a:off x="2283622" y="4176295"/>
            <a:ext cx="3505970" cy="1200329"/>
            <a:chOff x="1976552" y="2336108"/>
            <a:chExt cx="3505970" cy="1200329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1F6CE824-45F9-E0D4-BEE5-3157CB0D70A0}"/>
                </a:ext>
              </a:extLst>
            </p:cNvPr>
            <p:cNvSpPr txBox="1"/>
            <p:nvPr/>
          </p:nvSpPr>
          <p:spPr>
            <a:xfrm>
              <a:off x="2530257" y="2336108"/>
              <a:ext cx="29522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TimesNewRomanPSMT"/>
                </a:rPr>
                <a:t>L</a:t>
              </a:r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a </a:t>
              </a:r>
              <a:r>
                <a:rPr lang="it-IT" sz="1800" b="1" dirty="0">
                  <a:solidFill>
                    <a:srgbClr val="FFC000"/>
                  </a:solidFill>
                  <a:effectLst/>
                  <a:latin typeface="TimesNewRomanPSMT"/>
                </a:rPr>
                <a:t>riduzione del prezzo</a:t>
              </a:r>
              <a:r>
                <a:rPr lang="it-IT" sz="1800" b="1" dirty="0">
                  <a:solidFill>
                    <a:schemeClr val="bg1"/>
                  </a:solidFill>
                  <a:effectLst/>
                  <a:latin typeface="TimesNewRomanPSMT"/>
                </a:rPr>
                <a:t> </a:t>
              </a:r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dovuta alla presenza della barriera nel contratto: </a:t>
              </a:r>
              <a:endParaRPr lang="it-IT" dirty="0">
                <a:solidFill>
                  <a:schemeClr val="bg1"/>
                </a:solidFill>
              </a:endParaRPr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2" name="Google Shape;341;p37">
              <a:extLst>
                <a:ext uri="{FF2B5EF4-FFF2-40B4-BE49-F238E27FC236}">
                  <a16:creationId xmlns:a16="http://schemas.microsoft.com/office/drawing/2014/main" id="{CB38E9FA-BFCC-2254-ECA1-67B3FF8B8314}"/>
                </a:ext>
              </a:extLst>
            </p:cNvPr>
            <p:cNvSpPr/>
            <p:nvPr/>
          </p:nvSpPr>
          <p:spPr>
            <a:xfrm>
              <a:off x="1976552" y="236716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25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5B91A5F-14B2-A6A3-B50D-C262275757B1}"/>
              </a:ext>
            </a:extLst>
          </p:cNvPr>
          <p:cNvGrpSpPr/>
          <p:nvPr/>
        </p:nvGrpSpPr>
        <p:grpSpPr>
          <a:xfrm>
            <a:off x="3949045" y="5479969"/>
            <a:ext cx="3383974" cy="1200329"/>
            <a:chOff x="1976552" y="2336108"/>
            <a:chExt cx="3383974" cy="1200329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CBC34EC7-E7D9-7B6A-922C-74F00D1B665F}"/>
                </a:ext>
              </a:extLst>
            </p:cNvPr>
            <p:cNvSpPr txBox="1"/>
            <p:nvPr/>
          </p:nvSpPr>
          <p:spPr>
            <a:xfrm>
              <a:off x="2530258" y="2336108"/>
              <a:ext cx="28302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TimesNewRomanPSMT"/>
                </a:rPr>
                <a:t>I</a:t>
              </a:r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l </a:t>
              </a:r>
              <a:r>
                <a:rPr lang="it-IT" sz="1800" b="1" dirty="0">
                  <a:solidFill>
                    <a:srgbClr val="FFC000"/>
                  </a:solidFill>
                  <a:effectLst/>
                  <a:latin typeface="TimesNewRomanPSMT"/>
                </a:rPr>
                <a:t>valore del rimborso </a:t>
              </a:r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eventuale erogato (qualora sia previsto il </a:t>
              </a:r>
              <a:r>
                <a:rPr lang="it-IT" sz="1800" i="1" dirty="0">
                  <a:solidFill>
                    <a:schemeClr val="bg1"/>
                  </a:solidFill>
                  <a:effectLst/>
                  <a:latin typeface="TimesNewRomanPS"/>
                </a:rPr>
                <a:t>rebate</a:t>
              </a:r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) : </a:t>
              </a:r>
              <a:endParaRPr lang="it-IT" dirty="0">
                <a:solidFill>
                  <a:schemeClr val="bg1"/>
                </a:solidFill>
              </a:endParaRPr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5" name="Google Shape;341;p37">
              <a:extLst>
                <a:ext uri="{FF2B5EF4-FFF2-40B4-BE49-F238E27FC236}">
                  <a16:creationId xmlns:a16="http://schemas.microsoft.com/office/drawing/2014/main" id="{790A9F0D-5FDE-4A68-E932-4A91D46A2410}"/>
                </a:ext>
              </a:extLst>
            </p:cNvPr>
            <p:cNvSpPr/>
            <p:nvPr/>
          </p:nvSpPr>
          <p:spPr>
            <a:xfrm>
              <a:off x="1976552" y="236716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5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BBD15E6A-2568-5045-62D3-C2C637E1F8DB}"/>
              </a:ext>
            </a:extLst>
          </p:cNvPr>
          <p:cNvGrpSpPr/>
          <p:nvPr/>
        </p:nvGrpSpPr>
        <p:grpSpPr>
          <a:xfrm>
            <a:off x="4497224" y="2918993"/>
            <a:ext cx="3810370" cy="932570"/>
            <a:chOff x="4062970" y="2809549"/>
            <a:chExt cx="3810370" cy="932570"/>
          </a:xfrm>
        </p:grpSpPr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E9FCA7D-6327-4874-9AD6-05A61D0594C2}"/>
                </a:ext>
              </a:extLst>
            </p:cNvPr>
            <p:cNvSpPr/>
            <p:nvPr/>
          </p:nvSpPr>
          <p:spPr>
            <a:xfrm>
              <a:off x="4062970" y="2809549"/>
              <a:ext cx="3810370" cy="91504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7" name="Immagine 16" descr="Immagine che contiene Carattere, testo, tipografia, calligrafia&#10;&#10;Descrizione generata automaticamente">
              <a:extLst>
                <a:ext uri="{FF2B5EF4-FFF2-40B4-BE49-F238E27FC236}">
                  <a16:creationId xmlns:a16="http://schemas.microsoft.com/office/drawing/2014/main" id="{151ECEB6-7104-0A2E-2672-6B864E351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2970" y="2993072"/>
              <a:ext cx="3810370" cy="7490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CE8E4496-231A-BF86-9E72-1088C5E472DC}"/>
              </a:ext>
            </a:extLst>
          </p:cNvPr>
          <p:cNvGrpSpPr/>
          <p:nvPr/>
        </p:nvGrpSpPr>
        <p:grpSpPr>
          <a:xfrm>
            <a:off x="6402409" y="4176295"/>
            <a:ext cx="3810370" cy="918609"/>
            <a:chOff x="4062970" y="4176226"/>
            <a:chExt cx="3810370" cy="918609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D0FE1E6-040B-D5F3-B836-D69E04A98FA6}"/>
                </a:ext>
              </a:extLst>
            </p:cNvPr>
            <p:cNvSpPr/>
            <p:nvPr/>
          </p:nvSpPr>
          <p:spPr>
            <a:xfrm>
              <a:off x="4062970" y="4176226"/>
              <a:ext cx="3810370" cy="91504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9" name="Immagine 18" descr="Immagine che contiene testo, Carattere, calligrafia, bianco&#10;&#10;Descrizione generata automaticamente">
              <a:extLst>
                <a:ext uri="{FF2B5EF4-FFF2-40B4-BE49-F238E27FC236}">
                  <a16:creationId xmlns:a16="http://schemas.microsoft.com/office/drawing/2014/main" id="{30FF1608-EA9D-B501-9063-9BA1313BA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2970" y="4343515"/>
              <a:ext cx="3810370" cy="7513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DD78CC-9AB6-82CC-8968-98CECCF4DAD7}"/>
              </a:ext>
            </a:extLst>
          </p:cNvPr>
          <p:cNvGrpSpPr/>
          <p:nvPr/>
        </p:nvGrpSpPr>
        <p:grpSpPr>
          <a:xfrm>
            <a:off x="7480278" y="5440681"/>
            <a:ext cx="3877666" cy="915044"/>
            <a:chOff x="7476133" y="5493540"/>
            <a:chExt cx="3877666" cy="915044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5B558E3-0967-5552-DB54-B00BABB51823}"/>
                </a:ext>
              </a:extLst>
            </p:cNvPr>
            <p:cNvSpPr/>
            <p:nvPr/>
          </p:nvSpPr>
          <p:spPr>
            <a:xfrm>
              <a:off x="7476133" y="5493540"/>
              <a:ext cx="3877666" cy="91504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1" name="Immagine 20" descr="Immagine che contiene Carattere, testo, linea, calligrafia&#10;&#10;Descrizione generata automaticamente">
              <a:extLst>
                <a:ext uri="{FF2B5EF4-FFF2-40B4-BE49-F238E27FC236}">
                  <a16:creationId xmlns:a16="http://schemas.microsoft.com/office/drawing/2014/main" id="{54836CA1-B26F-A517-0645-202A02307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6133" y="5657264"/>
              <a:ext cx="3877666" cy="7513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11177923-E6DD-7891-78E8-72840E43997A}"/>
              </a:ext>
            </a:extLst>
          </p:cNvPr>
          <p:cNvGrpSpPr/>
          <p:nvPr/>
        </p:nvGrpSpPr>
        <p:grpSpPr>
          <a:xfrm>
            <a:off x="928919" y="341452"/>
            <a:ext cx="900156" cy="879296"/>
            <a:chOff x="764397" y="437513"/>
            <a:chExt cx="900156" cy="879296"/>
          </a:xfrm>
        </p:grpSpPr>
        <p:sp>
          <p:nvSpPr>
            <p:cNvPr id="29" name="Google Shape;341;p37">
              <a:extLst>
                <a:ext uri="{FF2B5EF4-FFF2-40B4-BE49-F238E27FC236}">
                  <a16:creationId xmlns:a16="http://schemas.microsoft.com/office/drawing/2014/main" id="{761F334C-8726-1D48-FA2B-E814EA609C1A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" name="Google Shape;344;p37">
              <a:extLst>
                <a:ext uri="{FF2B5EF4-FFF2-40B4-BE49-F238E27FC236}">
                  <a16:creationId xmlns:a16="http://schemas.microsoft.com/office/drawing/2014/main" id="{61B1A13D-9658-602A-3DD8-B3BFBAFB8B19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377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192AF-C1E9-F757-4443-01FFB338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25" y="367590"/>
            <a:ext cx="10290400" cy="763600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Lookback</a:t>
            </a:r>
            <a:r>
              <a:rPr lang="it-IT" dirty="0">
                <a:solidFill>
                  <a:schemeClr val="bg1"/>
                </a:solidFill>
              </a:rPr>
              <a:t> option: tipologie di contratto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F949E98-78CB-E438-DE5B-2AC152A4F6FF}"/>
              </a:ext>
            </a:extLst>
          </p:cNvPr>
          <p:cNvGrpSpPr/>
          <p:nvPr/>
        </p:nvGrpSpPr>
        <p:grpSpPr>
          <a:xfrm>
            <a:off x="2643622" y="2091679"/>
            <a:ext cx="7140711" cy="2674642"/>
            <a:chOff x="2643619" y="3585121"/>
            <a:chExt cx="7140711" cy="2674642"/>
          </a:xfrm>
        </p:grpSpPr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3383CDEE-91C9-9727-5A00-144384CBD6C6}"/>
                </a:ext>
              </a:extLst>
            </p:cNvPr>
            <p:cNvGrpSpPr/>
            <p:nvPr/>
          </p:nvGrpSpPr>
          <p:grpSpPr>
            <a:xfrm>
              <a:off x="2666200" y="3585121"/>
              <a:ext cx="6882175" cy="2674642"/>
              <a:chOff x="2806701" y="3601242"/>
              <a:chExt cx="6882175" cy="2674642"/>
            </a:xfrm>
          </p:grpSpPr>
          <p:grpSp>
            <p:nvGrpSpPr>
              <p:cNvPr id="58" name="Gruppo 57">
                <a:extLst>
                  <a:ext uri="{FF2B5EF4-FFF2-40B4-BE49-F238E27FC236}">
                    <a16:creationId xmlns:a16="http://schemas.microsoft.com/office/drawing/2014/main" id="{72680660-0F42-2579-2BA0-409BB49A448D}"/>
                  </a:ext>
                </a:extLst>
              </p:cNvPr>
              <p:cNvGrpSpPr/>
              <p:nvPr/>
            </p:nvGrpSpPr>
            <p:grpSpPr>
              <a:xfrm>
                <a:off x="4405434" y="3601242"/>
                <a:ext cx="3717959" cy="767252"/>
                <a:chOff x="3598574" y="3048648"/>
                <a:chExt cx="5492441" cy="1256168"/>
              </a:xfrm>
            </p:grpSpPr>
            <p:sp>
              <p:nvSpPr>
                <p:cNvPr id="55" name="Google Shape;9434;p87">
                  <a:extLst>
                    <a:ext uri="{FF2B5EF4-FFF2-40B4-BE49-F238E27FC236}">
                      <a16:creationId xmlns:a16="http://schemas.microsoft.com/office/drawing/2014/main" id="{DC97B725-77EB-4734-CBF9-1F4C33AECF10}"/>
                    </a:ext>
                  </a:extLst>
                </p:cNvPr>
                <p:cNvSpPr/>
                <p:nvPr/>
              </p:nvSpPr>
              <p:spPr>
                <a:xfrm>
                  <a:off x="3945911" y="3223696"/>
                  <a:ext cx="4798672" cy="90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49" h="36397" extrusionOk="0">
                      <a:moveTo>
                        <a:pt x="18199" y="1"/>
                      </a:moveTo>
                      <a:cubicBezTo>
                        <a:pt x="8148" y="1"/>
                        <a:pt x="1" y="8148"/>
                        <a:pt x="1" y="18198"/>
                      </a:cubicBezTo>
                      <a:cubicBezTo>
                        <a:pt x="1" y="28249"/>
                        <a:pt x="8148" y="36396"/>
                        <a:pt x="18199" y="36396"/>
                      </a:cubicBezTo>
                      <a:lnTo>
                        <a:pt x="98350" y="36396"/>
                      </a:lnTo>
                      <a:cubicBezTo>
                        <a:pt x="108401" y="36396"/>
                        <a:pt x="116548" y="28249"/>
                        <a:pt x="116548" y="18198"/>
                      </a:cubicBezTo>
                      <a:cubicBezTo>
                        <a:pt x="116548" y="8148"/>
                        <a:pt x="108401" y="1"/>
                        <a:pt x="98350" y="1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it-IT" sz="2400" b="1" dirty="0">
                      <a:solidFill>
                        <a:schemeClr val="bg1"/>
                      </a:solidFill>
                    </a:rPr>
                    <a:t>LOOKBACK OPTION</a:t>
                  </a:r>
                  <a:endParaRPr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Google Shape;9435;p87">
                  <a:extLst>
                    <a:ext uri="{FF2B5EF4-FFF2-40B4-BE49-F238E27FC236}">
                      <a16:creationId xmlns:a16="http://schemas.microsoft.com/office/drawing/2014/main" id="{75F904D5-3B9E-10E3-EA15-1A28624F62D9}"/>
                    </a:ext>
                  </a:extLst>
                </p:cNvPr>
                <p:cNvSpPr/>
                <p:nvPr/>
              </p:nvSpPr>
              <p:spPr>
                <a:xfrm>
                  <a:off x="7165067" y="3048648"/>
                  <a:ext cx="1925948" cy="125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7" h="50467" extrusionOk="0">
                      <a:moveTo>
                        <a:pt x="1" y="1"/>
                      </a:moveTo>
                      <a:lnTo>
                        <a:pt x="1" y="1458"/>
                      </a:lnTo>
                      <a:lnTo>
                        <a:pt x="21544" y="1458"/>
                      </a:lnTo>
                      <a:cubicBezTo>
                        <a:pt x="34653" y="1458"/>
                        <a:pt x="45320" y="12123"/>
                        <a:pt x="45320" y="25233"/>
                      </a:cubicBezTo>
                      <a:cubicBezTo>
                        <a:pt x="45320" y="38344"/>
                        <a:pt x="34653" y="49009"/>
                        <a:pt x="21544" y="49009"/>
                      </a:cubicBezTo>
                      <a:lnTo>
                        <a:pt x="1" y="49009"/>
                      </a:lnTo>
                      <a:lnTo>
                        <a:pt x="1" y="50466"/>
                      </a:lnTo>
                      <a:lnTo>
                        <a:pt x="21544" y="50466"/>
                      </a:lnTo>
                      <a:cubicBezTo>
                        <a:pt x="35457" y="50466"/>
                        <a:pt x="46776" y="39146"/>
                        <a:pt x="46776" y="25233"/>
                      </a:cubicBezTo>
                      <a:cubicBezTo>
                        <a:pt x="46776" y="11322"/>
                        <a:pt x="35457" y="1"/>
                        <a:pt x="21544" y="1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9436;p87">
                  <a:extLst>
                    <a:ext uri="{FF2B5EF4-FFF2-40B4-BE49-F238E27FC236}">
                      <a16:creationId xmlns:a16="http://schemas.microsoft.com/office/drawing/2014/main" id="{01511308-91EA-867A-0E7A-2AB37DABAEC1}"/>
                    </a:ext>
                  </a:extLst>
                </p:cNvPr>
                <p:cNvSpPr/>
                <p:nvPr/>
              </p:nvSpPr>
              <p:spPr>
                <a:xfrm>
                  <a:off x="3598574" y="3048648"/>
                  <a:ext cx="1925785" cy="125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3" h="50467" extrusionOk="0">
                      <a:moveTo>
                        <a:pt x="25232" y="1"/>
                      </a:moveTo>
                      <a:cubicBezTo>
                        <a:pt x="11319" y="1"/>
                        <a:pt x="0" y="11322"/>
                        <a:pt x="0" y="25233"/>
                      </a:cubicBezTo>
                      <a:cubicBezTo>
                        <a:pt x="0" y="39146"/>
                        <a:pt x="11319" y="50466"/>
                        <a:pt x="25232" y="50466"/>
                      </a:cubicBezTo>
                      <a:lnTo>
                        <a:pt x="46773" y="50466"/>
                      </a:lnTo>
                      <a:lnTo>
                        <a:pt x="46773" y="49007"/>
                      </a:lnTo>
                      <a:lnTo>
                        <a:pt x="25232" y="49007"/>
                      </a:lnTo>
                      <a:cubicBezTo>
                        <a:pt x="12124" y="49007"/>
                        <a:pt x="1456" y="38344"/>
                        <a:pt x="1456" y="25233"/>
                      </a:cubicBezTo>
                      <a:cubicBezTo>
                        <a:pt x="1456" y="12123"/>
                        <a:pt x="12124" y="1457"/>
                        <a:pt x="25232" y="1457"/>
                      </a:cubicBezTo>
                      <a:lnTo>
                        <a:pt x="46773" y="1457"/>
                      </a:lnTo>
                      <a:lnTo>
                        <a:pt x="46773" y="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80CE6D8F-2D42-7728-5D22-A42A98076478}"/>
                  </a:ext>
                </a:extLst>
              </p:cNvPr>
              <p:cNvGrpSpPr/>
              <p:nvPr/>
            </p:nvGrpSpPr>
            <p:grpSpPr>
              <a:xfrm>
                <a:off x="2806701" y="4331507"/>
                <a:ext cx="6882175" cy="1944377"/>
                <a:chOff x="1254256" y="4244264"/>
                <a:chExt cx="10043015" cy="1723887"/>
              </a:xfrm>
              <a:solidFill>
                <a:srgbClr val="92D050"/>
              </a:solidFill>
            </p:grpSpPr>
            <p:grpSp>
              <p:nvGrpSpPr>
                <p:cNvPr id="8" name="Google Shape;9471;p87">
                  <a:extLst>
                    <a:ext uri="{FF2B5EF4-FFF2-40B4-BE49-F238E27FC236}">
                      <a16:creationId xmlns:a16="http://schemas.microsoft.com/office/drawing/2014/main" id="{59AB1963-810E-7DD0-9114-E637C1C2AEB7}"/>
                    </a:ext>
                  </a:extLst>
                </p:cNvPr>
                <p:cNvGrpSpPr/>
                <p:nvPr/>
              </p:nvGrpSpPr>
              <p:grpSpPr>
                <a:xfrm>
                  <a:off x="1254256" y="4244269"/>
                  <a:ext cx="4703837" cy="1723882"/>
                  <a:chOff x="2232934" y="3100241"/>
                  <a:chExt cx="520103" cy="315295"/>
                </a:xfrm>
                <a:grpFill/>
              </p:grpSpPr>
              <p:grpSp>
                <p:nvGrpSpPr>
                  <p:cNvPr id="17" name="Google Shape;9472;p87">
                    <a:extLst>
                      <a:ext uri="{FF2B5EF4-FFF2-40B4-BE49-F238E27FC236}">
                        <a16:creationId xmlns:a16="http://schemas.microsoft.com/office/drawing/2014/main" id="{627D015F-FD20-1924-7732-C4BDA76D3EB8}"/>
                      </a:ext>
                    </a:extLst>
                  </p:cNvPr>
                  <p:cNvGrpSpPr/>
                  <p:nvPr/>
                </p:nvGrpSpPr>
                <p:grpSpPr>
                  <a:xfrm>
                    <a:off x="2493852" y="3100241"/>
                    <a:ext cx="259185" cy="98237"/>
                    <a:chOff x="2493852" y="3100241"/>
                    <a:chExt cx="259185" cy="98237"/>
                  </a:xfrm>
                  <a:grpFill/>
                </p:grpSpPr>
                <p:sp>
                  <p:nvSpPr>
                    <p:cNvPr id="21" name="Google Shape;9473;p87">
                      <a:extLst>
                        <a:ext uri="{FF2B5EF4-FFF2-40B4-BE49-F238E27FC236}">
                          <a16:creationId xmlns:a16="http://schemas.microsoft.com/office/drawing/2014/main" id="{90DDC638-C378-9514-5E4C-F568EE90A9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0428" y="3106803"/>
                      <a:ext cx="246126" cy="85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64" h="18698" extrusionOk="0">
                          <a:moveTo>
                            <a:pt x="53821" y="0"/>
                          </a:moveTo>
                          <a:cubicBezTo>
                            <a:pt x="53686" y="0"/>
                            <a:pt x="53579" y="109"/>
                            <a:pt x="53579" y="242"/>
                          </a:cubicBezTo>
                          <a:lnTo>
                            <a:pt x="53579" y="5286"/>
                          </a:lnTo>
                          <a:cubicBezTo>
                            <a:pt x="53579" y="8576"/>
                            <a:pt x="50903" y="11250"/>
                            <a:pt x="47614" y="11250"/>
                          </a:cubicBezTo>
                          <a:lnTo>
                            <a:pt x="7205" y="11250"/>
                          </a:lnTo>
                          <a:cubicBezTo>
                            <a:pt x="3232" y="11250"/>
                            <a:pt x="0" y="14484"/>
                            <a:pt x="0" y="18456"/>
                          </a:cubicBezTo>
                          <a:cubicBezTo>
                            <a:pt x="0" y="18589"/>
                            <a:pt x="109" y="18698"/>
                            <a:pt x="242" y="18698"/>
                          </a:cubicBezTo>
                          <a:cubicBezTo>
                            <a:pt x="376" y="18698"/>
                            <a:pt x="485" y="18589"/>
                            <a:pt x="485" y="18456"/>
                          </a:cubicBezTo>
                          <a:cubicBezTo>
                            <a:pt x="485" y="14751"/>
                            <a:pt x="3499" y="11736"/>
                            <a:pt x="7202" y="11736"/>
                          </a:cubicBezTo>
                          <a:lnTo>
                            <a:pt x="47612" y="11736"/>
                          </a:lnTo>
                          <a:cubicBezTo>
                            <a:pt x="51169" y="11736"/>
                            <a:pt x="54063" y="8843"/>
                            <a:pt x="54063" y="5286"/>
                          </a:cubicBezTo>
                          <a:lnTo>
                            <a:pt x="54063" y="242"/>
                          </a:lnTo>
                          <a:cubicBezTo>
                            <a:pt x="54063" y="109"/>
                            <a:pt x="53955" y="0"/>
                            <a:pt x="53821" y="0"/>
                          </a:cubicBez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2" name="Google Shape;9474;p87">
                      <a:extLst>
                        <a:ext uri="{FF2B5EF4-FFF2-40B4-BE49-F238E27FC236}">
                          <a16:creationId xmlns:a16="http://schemas.microsoft.com/office/drawing/2014/main" id="{685E150D-A3E8-DBA9-F42A-B0DBA6F89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3852" y="3183117"/>
                      <a:ext cx="15360" cy="153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4" h="3374" extrusionOk="0">
                          <a:moveTo>
                            <a:pt x="1687" y="0"/>
                          </a:moveTo>
                          <a:cubicBezTo>
                            <a:pt x="755" y="0"/>
                            <a:pt x="1" y="755"/>
                            <a:pt x="1" y="1687"/>
                          </a:cubicBezTo>
                          <a:cubicBezTo>
                            <a:pt x="1" y="2619"/>
                            <a:pt x="755" y="3373"/>
                            <a:pt x="1687" y="3373"/>
                          </a:cubicBezTo>
                          <a:cubicBezTo>
                            <a:pt x="2619" y="3373"/>
                            <a:pt x="3374" y="2619"/>
                            <a:pt x="3374" y="1687"/>
                          </a:cubicBezTo>
                          <a:cubicBezTo>
                            <a:pt x="3374" y="755"/>
                            <a:pt x="2619" y="0"/>
                            <a:pt x="1687" y="0"/>
                          </a:cubicBez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3" name="Google Shape;9475;p87">
                      <a:extLst>
                        <a:ext uri="{FF2B5EF4-FFF2-40B4-BE49-F238E27FC236}">
                          <a16:creationId xmlns:a16="http://schemas.microsoft.com/office/drawing/2014/main" id="{016ADE45-F91E-86B4-CEF4-ADF49841B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7686" y="3100241"/>
                      <a:ext cx="15351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2" h="3373" extrusionOk="0">
                          <a:moveTo>
                            <a:pt x="1687" y="1"/>
                          </a:moveTo>
                          <a:cubicBezTo>
                            <a:pt x="755" y="1"/>
                            <a:pt x="1" y="754"/>
                            <a:pt x="1" y="1686"/>
                          </a:cubicBezTo>
                          <a:cubicBezTo>
                            <a:pt x="1" y="2618"/>
                            <a:pt x="755" y="3372"/>
                            <a:pt x="1687" y="3372"/>
                          </a:cubicBezTo>
                          <a:cubicBezTo>
                            <a:pt x="2619" y="3372"/>
                            <a:pt x="3372" y="2618"/>
                            <a:pt x="3372" y="1686"/>
                          </a:cubicBezTo>
                          <a:cubicBezTo>
                            <a:pt x="3372" y="754"/>
                            <a:pt x="2619" y="1"/>
                            <a:pt x="1687" y="1"/>
                          </a:cubicBez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  <p:grpSp>
                <p:nvGrpSpPr>
                  <p:cNvPr id="18" name="Google Shape;9476;p87">
                    <a:extLst>
                      <a:ext uri="{FF2B5EF4-FFF2-40B4-BE49-F238E27FC236}">
                        <a16:creationId xmlns:a16="http://schemas.microsoft.com/office/drawing/2014/main" id="{459B353D-EF4D-AEB9-1F61-C922E2D15B4A}"/>
                      </a:ext>
                    </a:extLst>
                  </p:cNvPr>
                  <p:cNvGrpSpPr/>
                  <p:nvPr/>
                </p:nvGrpSpPr>
                <p:grpSpPr>
                  <a:xfrm>
                    <a:off x="2232934" y="3200283"/>
                    <a:ext cx="505919" cy="215253"/>
                    <a:chOff x="2232934" y="3200283"/>
                    <a:chExt cx="505919" cy="215253"/>
                  </a:xfrm>
                  <a:grpFill/>
                </p:grpSpPr>
                <p:sp>
                  <p:nvSpPr>
                    <p:cNvPr id="19" name="Google Shape;9477;p87">
                      <a:extLst>
                        <a:ext uri="{FF2B5EF4-FFF2-40B4-BE49-F238E27FC236}">
                          <a16:creationId xmlns:a16="http://schemas.microsoft.com/office/drawing/2014/main" id="{ACD95500-6C2C-ECB2-A303-258644CA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2934" y="3200283"/>
                      <a:ext cx="505919" cy="2152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79" h="39988" extrusionOk="0">
                          <a:moveTo>
                            <a:pt x="7997" y="0"/>
                          </a:moveTo>
                          <a:cubicBezTo>
                            <a:pt x="3580" y="0"/>
                            <a:pt x="0" y="3579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8"/>
                            <a:pt x="7997" y="39988"/>
                          </a:cubicBezTo>
                          <a:lnTo>
                            <a:pt x="41282" y="39988"/>
                          </a:lnTo>
                          <a:cubicBezTo>
                            <a:pt x="45697" y="39988"/>
                            <a:pt x="49277" y="36409"/>
                            <a:pt x="49277" y="31993"/>
                          </a:cubicBezTo>
                          <a:lnTo>
                            <a:pt x="49277" y="7995"/>
                          </a:lnTo>
                          <a:cubicBezTo>
                            <a:pt x="49278" y="3579"/>
                            <a:pt x="45697" y="0"/>
                            <a:pt x="41282" y="0"/>
                          </a:cubicBez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9525" cap="flat" cmpd="sng">
                      <a:solidFill>
                        <a:srgbClr val="869FB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" name="Google Shape;9478;p87">
                      <a:extLst>
                        <a:ext uri="{FF2B5EF4-FFF2-40B4-BE49-F238E27FC236}">
                          <a16:creationId xmlns:a16="http://schemas.microsoft.com/office/drawing/2014/main" id="{2E6F23D8-13B4-20C4-DA1D-68549D4A0F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0630" y="3305500"/>
                      <a:ext cx="140331" cy="11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25" h="243" extrusionOk="0">
                          <a:moveTo>
                            <a:pt x="123" y="0"/>
                          </a:moveTo>
                          <a:cubicBezTo>
                            <a:pt x="57" y="0"/>
                            <a:pt x="1" y="55"/>
                            <a:pt x="1" y="122"/>
                          </a:cubicBezTo>
                          <a:cubicBezTo>
                            <a:pt x="1" y="188"/>
                            <a:pt x="57" y="242"/>
                            <a:pt x="123" y="242"/>
                          </a:cubicBezTo>
                          <a:lnTo>
                            <a:pt x="30702" y="242"/>
                          </a:lnTo>
                          <a:cubicBezTo>
                            <a:pt x="30771" y="242"/>
                            <a:pt x="30825" y="190"/>
                            <a:pt x="30823" y="122"/>
                          </a:cubicBezTo>
                          <a:cubicBezTo>
                            <a:pt x="30823" y="56"/>
                            <a:pt x="30769" y="0"/>
                            <a:pt x="30702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" name="Google Shape;9479;p87">
                  <a:extLst>
                    <a:ext uri="{FF2B5EF4-FFF2-40B4-BE49-F238E27FC236}">
                      <a16:creationId xmlns:a16="http://schemas.microsoft.com/office/drawing/2014/main" id="{7A0E4F88-56CE-D6C9-65AF-212010FF7DD4}"/>
                    </a:ext>
                  </a:extLst>
                </p:cNvPr>
                <p:cNvGrpSpPr/>
                <p:nvPr/>
              </p:nvGrpSpPr>
              <p:grpSpPr>
                <a:xfrm>
                  <a:off x="6721716" y="4244264"/>
                  <a:ext cx="4575555" cy="1723887"/>
                  <a:chOff x="2837471" y="3100241"/>
                  <a:chExt cx="505919" cy="315296"/>
                </a:xfrm>
                <a:grpFill/>
              </p:grpSpPr>
              <p:grpSp>
                <p:nvGrpSpPr>
                  <p:cNvPr id="10" name="Google Shape;9480;p87">
                    <a:extLst>
                      <a:ext uri="{FF2B5EF4-FFF2-40B4-BE49-F238E27FC236}">
                        <a16:creationId xmlns:a16="http://schemas.microsoft.com/office/drawing/2014/main" id="{A6C1137F-7862-61ED-C933-F0AC9892CD01}"/>
                      </a:ext>
                    </a:extLst>
                  </p:cNvPr>
                  <p:cNvGrpSpPr/>
                  <p:nvPr/>
                </p:nvGrpSpPr>
                <p:grpSpPr>
                  <a:xfrm>
                    <a:off x="2838475" y="3100241"/>
                    <a:ext cx="259185" cy="98237"/>
                    <a:chOff x="2838475" y="3100241"/>
                    <a:chExt cx="259185" cy="98237"/>
                  </a:xfrm>
                  <a:grpFill/>
                </p:grpSpPr>
                <p:sp>
                  <p:nvSpPr>
                    <p:cNvPr id="14" name="Google Shape;9481;p87">
                      <a:extLst>
                        <a:ext uri="{FF2B5EF4-FFF2-40B4-BE49-F238E27FC236}">
                          <a16:creationId xmlns:a16="http://schemas.microsoft.com/office/drawing/2014/main" id="{D3F0BB6F-3E58-11FB-273C-53D99B5785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5042" y="3106803"/>
                      <a:ext cx="246131" cy="85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65" h="18698" extrusionOk="0">
                          <a:moveTo>
                            <a:pt x="242" y="0"/>
                          </a:moveTo>
                          <a:cubicBezTo>
                            <a:pt x="109" y="0"/>
                            <a:pt x="0" y="109"/>
                            <a:pt x="0" y="242"/>
                          </a:cubicBezTo>
                          <a:lnTo>
                            <a:pt x="0" y="5286"/>
                          </a:lnTo>
                          <a:cubicBezTo>
                            <a:pt x="0" y="8843"/>
                            <a:pt x="2895" y="11736"/>
                            <a:pt x="6451" y="11736"/>
                          </a:cubicBezTo>
                          <a:lnTo>
                            <a:pt x="46862" y="11736"/>
                          </a:lnTo>
                          <a:cubicBezTo>
                            <a:pt x="50567" y="11736"/>
                            <a:pt x="53580" y="14751"/>
                            <a:pt x="53580" y="18456"/>
                          </a:cubicBezTo>
                          <a:cubicBezTo>
                            <a:pt x="53580" y="18589"/>
                            <a:pt x="53689" y="18698"/>
                            <a:pt x="53822" y="18698"/>
                          </a:cubicBezTo>
                          <a:cubicBezTo>
                            <a:pt x="53957" y="18698"/>
                            <a:pt x="54064" y="18589"/>
                            <a:pt x="54063" y="18456"/>
                          </a:cubicBezTo>
                          <a:cubicBezTo>
                            <a:pt x="54063" y="14484"/>
                            <a:pt x="50831" y="11250"/>
                            <a:pt x="46858" y="11250"/>
                          </a:cubicBezTo>
                          <a:lnTo>
                            <a:pt x="6449" y="11250"/>
                          </a:lnTo>
                          <a:cubicBezTo>
                            <a:pt x="3160" y="11250"/>
                            <a:pt x="484" y="8576"/>
                            <a:pt x="484" y="5286"/>
                          </a:cubicBezTo>
                          <a:lnTo>
                            <a:pt x="484" y="242"/>
                          </a:lnTo>
                          <a:cubicBezTo>
                            <a:pt x="484" y="109"/>
                            <a:pt x="376" y="0"/>
                            <a:pt x="242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" name="Google Shape;9482;p87">
                      <a:extLst>
                        <a:ext uri="{FF2B5EF4-FFF2-40B4-BE49-F238E27FC236}">
                          <a16:creationId xmlns:a16="http://schemas.microsoft.com/office/drawing/2014/main" id="{743D1438-FB24-A292-9F12-663243B2D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2301" y="3183117"/>
                      <a:ext cx="15360" cy="153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4" h="3374" extrusionOk="0">
                          <a:moveTo>
                            <a:pt x="1687" y="0"/>
                          </a:moveTo>
                          <a:cubicBezTo>
                            <a:pt x="755" y="0"/>
                            <a:pt x="0" y="755"/>
                            <a:pt x="0" y="1687"/>
                          </a:cubicBezTo>
                          <a:cubicBezTo>
                            <a:pt x="0" y="2619"/>
                            <a:pt x="755" y="3373"/>
                            <a:pt x="1687" y="3373"/>
                          </a:cubicBezTo>
                          <a:cubicBezTo>
                            <a:pt x="2619" y="3373"/>
                            <a:pt x="3373" y="2619"/>
                            <a:pt x="3373" y="1687"/>
                          </a:cubicBezTo>
                          <a:cubicBezTo>
                            <a:pt x="3373" y="755"/>
                            <a:pt x="2619" y="0"/>
                            <a:pt x="168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" name="Google Shape;9483;p87">
                      <a:extLst>
                        <a:ext uri="{FF2B5EF4-FFF2-40B4-BE49-F238E27FC236}">
                          <a16:creationId xmlns:a16="http://schemas.microsoft.com/office/drawing/2014/main" id="{276FACB8-BCA7-4C63-C276-A2788C7F9F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8475" y="3100241"/>
                      <a:ext cx="15351" cy="15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2" h="3373" extrusionOk="0">
                          <a:moveTo>
                            <a:pt x="1685" y="1"/>
                          </a:moveTo>
                          <a:cubicBezTo>
                            <a:pt x="753" y="1"/>
                            <a:pt x="0" y="754"/>
                            <a:pt x="0" y="1686"/>
                          </a:cubicBezTo>
                          <a:cubicBezTo>
                            <a:pt x="0" y="2618"/>
                            <a:pt x="753" y="3372"/>
                            <a:pt x="1685" y="3372"/>
                          </a:cubicBezTo>
                          <a:cubicBezTo>
                            <a:pt x="2617" y="3372"/>
                            <a:pt x="3372" y="2618"/>
                            <a:pt x="3372" y="1686"/>
                          </a:cubicBezTo>
                          <a:cubicBezTo>
                            <a:pt x="3372" y="754"/>
                            <a:pt x="2617" y="1"/>
                            <a:pt x="1685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" name="Google Shape;9484;p87">
                    <a:extLst>
                      <a:ext uri="{FF2B5EF4-FFF2-40B4-BE49-F238E27FC236}">
                        <a16:creationId xmlns:a16="http://schemas.microsoft.com/office/drawing/2014/main" id="{F1F83C7C-08D5-18F5-DA2B-7DB08DB51E5C}"/>
                      </a:ext>
                    </a:extLst>
                  </p:cNvPr>
                  <p:cNvGrpSpPr/>
                  <p:nvPr/>
                </p:nvGrpSpPr>
                <p:grpSpPr>
                  <a:xfrm>
                    <a:off x="2837471" y="3196406"/>
                    <a:ext cx="505919" cy="219131"/>
                    <a:chOff x="2837471" y="3196406"/>
                    <a:chExt cx="505919" cy="219131"/>
                  </a:xfrm>
                  <a:grpFill/>
                </p:grpSpPr>
                <p:sp>
                  <p:nvSpPr>
                    <p:cNvPr id="12" name="Google Shape;9485;p87">
                      <a:extLst>
                        <a:ext uri="{FF2B5EF4-FFF2-40B4-BE49-F238E27FC236}">
                          <a16:creationId xmlns:a16="http://schemas.microsoft.com/office/drawing/2014/main" id="{E2928480-6994-D016-0808-E39EA81097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7471" y="3196406"/>
                      <a:ext cx="505919" cy="219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79" h="39988" extrusionOk="0">
                          <a:moveTo>
                            <a:pt x="7995" y="0"/>
                          </a:moveTo>
                          <a:cubicBezTo>
                            <a:pt x="3580" y="0"/>
                            <a:pt x="0" y="3579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8"/>
                            <a:pt x="7995" y="39988"/>
                          </a:cubicBezTo>
                          <a:lnTo>
                            <a:pt x="41282" y="39988"/>
                          </a:lnTo>
                          <a:cubicBezTo>
                            <a:pt x="45698" y="39988"/>
                            <a:pt x="49278" y="36409"/>
                            <a:pt x="49278" y="31993"/>
                          </a:cubicBezTo>
                          <a:lnTo>
                            <a:pt x="49278" y="7995"/>
                          </a:lnTo>
                          <a:cubicBezTo>
                            <a:pt x="49278" y="3579"/>
                            <a:pt x="45698" y="0"/>
                            <a:pt x="41282" y="0"/>
                          </a:cubicBezTo>
                          <a:close/>
                        </a:path>
                      </a:pathLst>
                    </a:custGeom>
                    <a:grpFill/>
                    <a:ln w="9525" cap="flat" cmpd="sng">
                      <a:solidFill>
                        <a:srgbClr val="869FB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" name="Google Shape;9486;p87">
                      <a:extLst>
                        <a:ext uri="{FF2B5EF4-FFF2-40B4-BE49-F238E27FC236}">
                          <a16:creationId xmlns:a16="http://schemas.microsoft.com/office/drawing/2014/main" id="{C2E96A4D-A07D-19B1-D1EA-94A96E0E0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20598" y="3305519"/>
                      <a:ext cx="140326" cy="11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24" h="243" extrusionOk="0">
                          <a:moveTo>
                            <a:pt x="123" y="1"/>
                          </a:moveTo>
                          <a:cubicBezTo>
                            <a:pt x="57" y="1"/>
                            <a:pt x="1" y="55"/>
                            <a:pt x="1" y="121"/>
                          </a:cubicBezTo>
                          <a:cubicBezTo>
                            <a:pt x="1" y="187"/>
                            <a:pt x="57" y="243"/>
                            <a:pt x="123" y="243"/>
                          </a:cubicBezTo>
                          <a:lnTo>
                            <a:pt x="30703" y="243"/>
                          </a:lnTo>
                          <a:cubicBezTo>
                            <a:pt x="30769" y="243"/>
                            <a:pt x="30824" y="187"/>
                            <a:pt x="30824" y="121"/>
                          </a:cubicBezTo>
                          <a:cubicBezTo>
                            <a:pt x="30824" y="55"/>
                            <a:pt x="30769" y="1"/>
                            <a:pt x="30703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DAA7C2D4-A5F7-9D6C-7EB4-22A0FB505AAC}"/>
                </a:ext>
              </a:extLst>
            </p:cNvPr>
            <p:cNvSpPr txBox="1"/>
            <p:nvPr/>
          </p:nvSpPr>
          <p:spPr>
            <a:xfrm>
              <a:off x="3775133" y="4921878"/>
              <a:ext cx="1793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FFFF"/>
                  </a:solidFill>
                </a:rPr>
                <a:t>FLOATING</a:t>
              </a:r>
              <a:endParaRPr lang="it-IT" dirty="0"/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DA14B975-5558-AD5E-5313-3AAD67ED45DA}"/>
                </a:ext>
              </a:extLst>
            </p:cNvPr>
            <p:cNvSpPr txBox="1"/>
            <p:nvPr/>
          </p:nvSpPr>
          <p:spPr>
            <a:xfrm>
              <a:off x="7602962" y="4903644"/>
              <a:ext cx="218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FFFF"/>
                  </a:solidFill>
                </a:rPr>
                <a:t>FIXED</a:t>
              </a:r>
              <a:endParaRPr lang="it-IT" dirty="0"/>
            </a:p>
          </p:txBody>
        </p: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2C16C72E-6B0D-C771-FE78-F46C31CA4BB1}"/>
                </a:ext>
              </a:extLst>
            </p:cNvPr>
            <p:cNvSpPr txBox="1"/>
            <p:nvPr/>
          </p:nvSpPr>
          <p:spPr>
            <a:xfrm>
              <a:off x="2643619" y="5253330"/>
              <a:ext cx="32426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  <a:effectLst/>
                </a:rPr>
                <a:t>Si basa su un prezzo di esercizio K variabile, fissato alla scadenza, da cui deriva la logica di esercitare o meno in funzione del prezzo migliore 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BDB36F22-4988-A0CE-23D1-70938EE803AE}"/>
                </a:ext>
              </a:extLst>
            </p:cNvPr>
            <p:cNvSpPr txBox="1"/>
            <p:nvPr/>
          </p:nvSpPr>
          <p:spPr>
            <a:xfrm>
              <a:off x="6626913" y="5232716"/>
              <a:ext cx="27018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chemeClr val="bg1"/>
                  </a:solidFill>
                </a:rPr>
                <a:t>P</a:t>
              </a:r>
              <a:r>
                <a:rPr lang="it-IT" sz="1400" dirty="0">
                  <a:solidFill>
                    <a:schemeClr val="bg1"/>
                  </a:solidFill>
                  <a:effectLst/>
                </a:rPr>
                <a:t>resenta un prezzo di esercizio K fisso, per cui la logica di acquistare o vendere </a:t>
              </a:r>
              <a:r>
                <a:rPr lang="it-IT" sz="1400" dirty="0">
                  <a:solidFill>
                    <a:schemeClr val="bg1"/>
                  </a:solidFill>
                </a:rPr>
                <a:t>deriva </a:t>
              </a:r>
              <a:r>
                <a:rPr lang="it-IT" sz="1400" dirty="0">
                  <a:solidFill>
                    <a:schemeClr val="bg1"/>
                  </a:solidFill>
                  <a:effectLst/>
                </a:rPr>
                <a:t>unicamente dal titolo sottostante 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A368F2A5-D8A5-C794-6730-11EEF50107D8}"/>
              </a:ext>
            </a:extLst>
          </p:cNvPr>
          <p:cNvGrpSpPr/>
          <p:nvPr/>
        </p:nvGrpSpPr>
        <p:grpSpPr>
          <a:xfrm>
            <a:off x="827492" y="309742"/>
            <a:ext cx="900156" cy="879296"/>
            <a:chOff x="764397" y="437513"/>
            <a:chExt cx="900156" cy="879296"/>
          </a:xfrm>
        </p:grpSpPr>
        <p:sp>
          <p:nvSpPr>
            <p:cNvPr id="72" name="Google Shape;341;p37">
              <a:extLst>
                <a:ext uri="{FF2B5EF4-FFF2-40B4-BE49-F238E27FC236}">
                  <a16:creationId xmlns:a16="http://schemas.microsoft.com/office/drawing/2014/main" id="{5E134AC3-9217-C2B0-F2C8-24A707B9991F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3" name="Google Shape;344;p37">
              <a:extLst>
                <a:ext uri="{FF2B5EF4-FFF2-40B4-BE49-F238E27FC236}">
                  <a16:creationId xmlns:a16="http://schemas.microsoft.com/office/drawing/2014/main" id="{FEAA68E9-6599-F5C0-7218-7EF63025EBF0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376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97885C-113B-E508-4CAA-25D1B436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003" y="21707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Soluzione in forma chiusa:</a:t>
            </a:r>
          </a:p>
        </p:txBody>
      </p:sp>
      <p:sp>
        <p:nvSpPr>
          <p:cNvPr id="9" name="Google Shape;341;p37">
            <a:extLst>
              <a:ext uri="{FF2B5EF4-FFF2-40B4-BE49-F238E27FC236}">
                <a16:creationId xmlns:a16="http://schemas.microsoft.com/office/drawing/2014/main" id="{E52954D4-5CC5-1F7F-21C2-F912E30C7652}"/>
              </a:ext>
            </a:extLst>
          </p:cNvPr>
          <p:cNvSpPr/>
          <p:nvPr/>
        </p:nvSpPr>
        <p:spPr>
          <a:xfrm>
            <a:off x="795091" y="1803516"/>
            <a:ext cx="378024" cy="375781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11177923-E6DD-7891-78E8-72840E43997A}"/>
              </a:ext>
            </a:extLst>
          </p:cNvPr>
          <p:cNvGrpSpPr/>
          <p:nvPr/>
        </p:nvGrpSpPr>
        <p:grpSpPr>
          <a:xfrm>
            <a:off x="984103" y="340052"/>
            <a:ext cx="900156" cy="879296"/>
            <a:chOff x="764397" y="437513"/>
            <a:chExt cx="900156" cy="879296"/>
          </a:xfrm>
        </p:grpSpPr>
        <p:sp>
          <p:nvSpPr>
            <p:cNvPr id="29" name="Google Shape;341;p37">
              <a:extLst>
                <a:ext uri="{FF2B5EF4-FFF2-40B4-BE49-F238E27FC236}">
                  <a16:creationId xmlns:a16="http://schemas.microsoft.com/office/drawing/2014/main" id="{761F334C-8726-1D48-FA2B-E814EA609C1A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" name="Google Shape;344;p37">
              <a:extLst>
                <a:ext uri="{FF2B5EF4-FFF2-40B4-BE49-F238E27FC236}">
                  <a16:creationId xmlns:a16="http://schemas.microsoft.com/office/drawing/2014/main" id="{61B1A13D-9658-602A-3DD8-B3BFBAFB8B19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3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F73CEA8-4F41-245E-AA53-7B59FE098264}"/>
              </a:ext>
            </a:extLst>
          </p:cNvPr>
          <p:cNvSpPr txBox="1"/>
          <p:nvPr/>
        </p:nvSpPr>
        <p:spPr>
          <a:xfrm>
            <a:off x="1572478" y="1803516"/>
            <a:ext cx="4255116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Floating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Lookback</a:t>
            </a:r>
            <a:r>
              <a:rPr lang="it-IT" dirty="0">
                <a:solidFill>
                  <a:schemeClr val="bg1"/>
                </a:solidFill>
              </a:rPr>
              <a:t> Option call: 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1196A0A-E1E8-930C-E521-21D969B31E0F}"/>
              </a:ext>
            </a:extLst>
          </p:cNvPr>
          <p:cNvSpPr/>
          <p:nvPr/>
        </p:nvSpPr>
        <p:spPr>
          <a:xfrm>
            <a:off x="1995262" y="2468338"/>
            <a:ext cx="4459596" cy="1325563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2" name="Immagine 31" descr="Immagine che contiene testo, Carattere, linea, calligrafia&#10;&#10;Descrizione generata automaticamente">
            <a:extLst>
              <a:ext uri="{FF2B5EF4-FFF2-40B4-BE49-F238E27FC236}">
                <a16:creationId xmlns:a16="http://schemas.microsoft.com/office/drawing/2014/main" id="{94EB1576-D8DE-82A2-3367-918CCD06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61" y="2646745"/>
            <a:ext cx="4459596" cy="1147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uppo 35">
            <a:extLst>
              <a:ext uri="{FF2B5EF4-FFF2-40B4-BE49-F238E27FC236}">
                <a16:creationId xmlns:a16="http://schemas.microsoft.com/office/drawing/2014/main" id="{43B80574-BCF6-6552-C8C1-C8A10924B0EC}"/>
              </a:ext>
            </a:extLst>
          </p:cNvPr>
          <p:cNvGrpSpPr/>
          <p:nvPr/>
        </p:nvGrpSpPr>
        <p:grpSpPr>
          <a:xfrm>
            <a:off x="7688653" y="2583661"/>
            <a:ext cx="2667000" cy="1094916"/>
            <a:chOff x="7265572" y="2698985"/>
            <a:chExt cx="2667000" cy="1094916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B0766240-E8E1-B4A9-3FF3-AA399A7DE9DE}"/>
                </a:ext>
              </a:extLst>
            </p:cNvPr>
            <p:cNvSpPr/>
            <p:nvPr/>
          </p:nvSpPr>
          <p:spPr>
            <a:xfrm>
              <a:off x="7265573" y="2698985"/>
              <a:ext cx="2666999" cy="109491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35" name="Immagine 34" descr="Immagine che contiene Carattere, linea, diagramma, bianco&#10;&#10;Descrizione generata automaticamente">
              <a:extLst>
                <a:ext uri="{FF2B5EF4-FFF2-40B4-BE49-F238E27FC236}">
                  <a16:creationId xmlns:a16="http://schemas.microsoft.com/office/drawing/2014/main" id="{100D01B1-466F-CAE1-A04F-5C33254E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5572" y="2877392"/>
              <a:ext cx="2667000" cy="91650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37" name="Google Shape;341;p37">
            <a:extLst>
              <a:ext uri="{FF2B5EF4-FFF2-40B4-BE49-F238E27FC236}">
                <a16:creationId xmlns:a16="http://schemas.microsoft.com/office/drawing/2014/main" id="{EFFCC22A-9D1B-2F5D-EB97-867F1182E07D}"/>
              </a:ext>
            </a:extLst>
          </p:cNvPr>
          <p:cNvSpPr/>
          <p:nvPr/>
        </p:nvSpPr>
        <p:spPr>
          <a:xfrm>
            <a:off x="795091" y="4261349"/>
            <a:ext cx="378024" cy="375781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2E18F93-4BCF-0BDF-FA42-683BD5A1E8EE}"/>
              </a:ext>
            </a:extLst>
          </p:cNvPr>
          <p:cNvSpPr txBox="1"/>
          <p:nvPr/>
        </p:nvSpPr>
        <p:spPr>
          <a:xfrm>
            <a:off x="1572478" y="4261349"/>
            <a:ext cx="4255116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Fixed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Lookback</a:t>
            </a:r>
            <a:r>
              <a:rPr lang="it-IT" dirty="0">
                <a:solidFill>
                  <a:schemeClr val="bg1"/>
                </a:solidFill>
              </a:rPr>
              <a:t> Option call: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30218F9-F4B6-731E-A558-196D9CD8844D}"/>
              </a:ext>
            </a:extLst>
          </p:cNvPr>
          <p:cNvSpPr/>
          <p:nvPr/>
        </p:nvSpPr>
        <p:spPr>
          <a:xfrm>
            <a:off x="1995261" y="4927210"/>
            <a:ext cx="4459596" cy="1325563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1" name="Immagine 40" descr="Immagine che contiene testo, Carattere, calligrafia, linea&#10;&#10;Descrizione generata automaticamente">
            <a:extLst>
              <a:ext uri="{FF2B5EF4-FFF2-40B4-BE49-F238E27FC236}">
                <a16:creationId xmlns:a16="http://schemas.microsoft.com/office/drawing/2014/main" id="{4C71B03F-5F9A-F1F0-A020-2A1EE3696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261" y="5104578"/>
            <a:ext cx="4459596" cy="1172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3F7D7CFD-7233-D168-AC2D-3021725453D1}"/>
              </a:ext>
            </a:extLst>
          </p:cNvPr>
          <p:cNvSpPr/>
          <p:nvPr/>
        </p:nvSpPr>
        <p:spPr>
          <a:xfrm>
            <a:off x="7688654" y="5042533"/>
            <a:ext cx="2666999" cy="1094916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6" name="Immagine 45" descr="Immagine che contiene Carattere, linea, diagramma, bianco&#10;&#10;Descrizione generata automaticamente">
            <a:extLst>
              <a:ext uri="{FF2B5EF4-FFF2-40B4-BE49-F238E27FC236}">
                <a16:creationId xmlns:a16="http://schemas.microsoft.com/office/drawing/2014/main" id="{077B4C4E-F68A-0FEE-4BCA-39177845B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839" y="5240741"/>
            <a:ext cx="2660814" cy="886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287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8D324743-A7DB-720A-1A8E-9B24C1AD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426" y="244749"/>
            <a:ext cx="8179179" cy="1325563"/>
          </a:xfrm>
        </p:spPr>
        <p:txBody>
          <a:bodyPr/>
          <a:lstStyle/>
          <a:p>
            <a:r>
              <a:rPr lang="it-IT" sz="4400" dirty="0">
                <a:solidFill>
                  <a:schemeClr val="bg1"/>
                </a:solidFill>
                <a:latin typeface="+mj-lt"/>
              </a:rPr>
              <a:t>Metodo Monte Carlo: definizione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039A9579-6EE3-221B-A6AF-515BE7D0E1F3}"/>
              </a:ext>
            </a:extLst>
          </p:cNvPr>
          <p:cNvGrpSpPr/>
          <p:nvPr/>
        </p:nvGrpSpPr>
        <p:grpSpPr>
          <a:xfrm>
            <a:off x="1262376" y="2531070"/>
            <a:ext cx="6691458" cy="923330"/>
            <a:chOff x="1976552" y="2336108"/>
            <a:chExt cx="6691458" cy="92333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888A7EC-BB5B-A61D-7256-DA7EB93CDCCB}"/>
                </a:ext>
              </a:extLst>
            </p:cNvPr>
            <p:cNvSpPr txBox="1"/>
            <p:nvPr/>
          </p:nvSpPr>
          <p:spPr>
            <a:xfrm>
              <a:off x="2530257" y="2336108"/>
              <a:ext cx="61377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</a:rPr>
                <a:t>Una metodologia alternativa per la valutazione di derivati energetici è </a:t>
              </a:r>
              <a:r>
                <a:rPr lang="it-IT" sz="1800" b="1" dirty="0">
                  <a:solidFill>
                    <a:srgbClr val="FFC000"/>
                  </a:solidFill>
                  <a:effectLst/>
                </a:rPr>
                <a:t>il metodo Monte Carlo </a:t>
              </a:r>
              <a:endParaRPr lang="it-IT" b="1" dirty="0">
                <a:solidFill>
                  <a:srgbClr val="FFC000"/>
                </a:solidFill>
              </a:endParaRPr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5" name="Google Shape;341;p37">
              <a:extLst>
                <a:ext uri="{FF2B5EF4-FFF2-40B4-BE49-F238E27FC236}">
                  <a16:creationId xmlns:a16="http://schemas.microsoft.com/office/drawing/2014/main" id="{9D46A983-64F7-A1AE-D1FB-4176B81656ED}"/>
                </a:ext>
              </a:extLst>
            </p:cNvPr>
            <p:cNvSpPr/>
            <p:nvPr/>
          </p:nvSpPr>
          <p:spPr>
            <a:xfrm>
              <a:off x="1976552" y="236716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34C32CBD-2FA8-7D45-E50C-7F3E1E3815D5}"/>
              </a:ext>
            </a:extLst>
          </p:cNvPr>
          <p:cNvGrpSpPr/>
          <p:nvPr/>
        </p:nvGrpSpPr>
        <p:grpSpPr>
          <a:xfrm>
            <a:off x="1262376" y="3429000"/>
            <a:ext cx="6691458" cy="1477328"/>
            <a:chOff x="1976552" y="2336108"/>
            <a:chExt cx="6691458" cy="1477328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1A771D8-CDAE-3166-EE22-9DCCB68E8948}"/>
                </a:ext>
              </a:extLst>
            </p:cNvPr>
            <p:cNvSpPr txBox="1"/>
            <p:nvPr/>
          </p:nvSpPr>
          <p:spPr>
            <a:xfrm>
              <a:off x="2530257" y="2336108"/>
              <a:ext cx="613775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</a:rPr>
                <a:t>La simulazione è una procedura che consente sia di seguire </a:t>
              </a:r>
              <a:r>
                <a:rPr lang="it-IT" sz="1800" b="1" dirty="0">
                  <a:solidFill>
                    <a:srgbClr val="FFC000"/>
                  </a:solidFill>
                  <a:effectLst/>
                </a:rPr>
                <a:t>l’evolversi di un processo</a:t>
              </a:r>
              <a:r>
                <a:rPr lang="it-IT" sz="1800" dirty="0">
                  <a:solidFill>
                    <a:schemeClr val="bg1"/>
                  </a:solidFill>
                  <a:effectLst/>
                </a:rPr>
                <a:t>, sia di </a:t>
              </a:r>
              <a:r>
                <a:rPr lang="it-IT" sz="1800" b="1" dirty="0">
                  <a:solidFill>
                    <a:srgbClr val="FFC000"/>
                  </a:solidFill>
                  <a:effectLst/>
                </a:rPr>
                <a:t>prevedere possibili scenari</a:t>
              </a:r>
              <a:r>
                <a:rPr lang="it-IT" sz="18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it-IT" sz="1800" b="1" dirty="0">
                  <a:solidFill>
                    <a:srgbClr val="FFC000"/>
                  </a:solidFill>
                  <a:effectLst/>
                </a:rPr>
                <a:t>futuri</a:t>
              </a:r>
              <a:r>
                <a:rPr lang="it-IT" sz="1800" dirty="0">
                  <a:solidFill>
                    <a:schemeClr val="bg1"/>
                  </a:solidFill>
                  <a:effectLst/>
                </a:rPr>
                <a:t>, attraverso la costruzione di un modello che imita da vicino il sistema analizzato</a:t>
              </a:r>
              <a:endParaRPr lang="it-IT" dirty="0">
                <a:solidFill>
                  <a:schemeClr val="bg1"/>
                </a:solidFill>
              </a:endParaRPr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8" name="Google Shape;341;p37">
              <a:extLst>
                <a:ext uri="{FF2B5EF4-FFF2-40B4-BE49-F238E27FC236}">
                  <a16:creationId xmlns:a16="http://schemas.microsoft.com/office/drawing/2014/main" id="{95E2DF89-6E96-A904-DFB0-DE3C394F7BBB}"/>
                </a:ext>
              </a:extLst>
            </p:cNvPr>
            <p:cNvSpPr/>
            <p:nvPr/>
          </p:nvSpPr>
          <p:spPr>
            <a:xfrm>
              <a:off x="1976552" y="236716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84D41A4-6BDD-11B3-87D6-4367AC332D94}"/>
              </a:ext>
            </a:extLst>
          </p:cNvPr>
          <p:cNvGrpSpPr/>
          <p:nvPr/>
        </p:nvGrpSpPr>
        <p:grpSpPr>
          <a:xfrm>
            <a:off x="1001310" y="386354"/>
            <a:ext cx="900156" cy="879296"/>
            <a:chOff x="764397" y="437513"/>
            <a:chExt cx="900156" cy="879296"/>
          </a:xfrm>
        </p:grpSpPr>
        <p:sp>
          <p:nvSpPr>
            <p:cNvPr id="20" name="Google Shape;341;p37">
              <a:extLst>
                <a:ext uri="{FF2B5EF4-FFF2-40B4-BE49-F238E27FC236}">
                  <a16:creationId xmlns:a16="http://schemas.microsoft.com/office/drawing/2014/main" id="{FBCC2BFD-1865-C4AE-2EBD-DBC1CE15AF34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Google Shape;344;p37">
              <a:extLst>
                <a:ext uri="{FF2B5EF4-FFF2-40B4-BE49-F238E27FC236}">
                  <a16:creationId xmlns:a16="http://schemas.microsoft.com/office/drawing/2014/main" id="{1EFDA607-874C-4C93-7249-BC0AFD768EE2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4</a:t>
              </a:r>
            </a:p>
          </p:txBody>
        </p:sp>
      </p:grpSp>
      <p:sp>
        <p:nvSpPr>
          <p:cNvPr id="32" name="Ovale 31">
            <a:extLst>
              <a:ext uri="{FF2B5EF4-FFF2-40B4-BE49-F238E27FC236}">
                <a16:creationId xmlns:a16="http://schemas.microsoft.com/office/drawing/2014/main" id="{540A1305-9CA1-B118-9B92-70131A017EB2}"/>
              </a:ext>
            </a:extLst>
          </p:cNvPr>
          <p:cNvSpPr/>
          <p:nvPr/>
        </p:nvSpPr>
        <p:spPr>
          <a:xfrm rot="747034">
            <a:off x="8272299" y="2313580"/>
            <a:ext cx="5842022" cy="566031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320C770E-3219-B761-CB2C-C8E1687DCC6E}"/>
              </a:ext>
            </a:extLst>
          </p:cNvPr>
          <p:cNvGrpSpPr/>
          <p:nvPr/>
        </p:nvGrpSpPr>
        <p:grpSpPr>
          <a:xfrm>
            <a:off x="1262376" y="4825843"/>
            <a:ext cx="6329742" cy="923330"/>
            <a:chOff x="1170262" y="5057854"/>
            <a:chExt cx="6329742" cy="923330"/>
          </a:xfrm>
        </p:grpSpPr>
        <p:sp>
          <p:nvSpPr>
            <p:cNvPr id="33" name="Google Shape;341;p37">
              <a:extLst>
                <a:ext uri="{FF2B5EF4-FFF2-40B4-BE49-F238E27FC236}">
                  <a16:creationId xmlns:a16="http://schemas.microsoft.com/office/drawing/2014/main" id="{B3C1CA6E-8261-33EB-A1DA-719EC35A9975}"/>
                </a:ext>
              </a:extLst>
            </p:cNvPr>
            <p:cNvSpPr/>
            <p:nvPr/>
          </p:nvSpPr>
          <p:spPr>
            <a:xfrm>
              <a:off x="1170262" y="5143738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FB7EFD49-CF56-9DEA-C731-46CEA37DF11A}"/>
                </a:ext>
              </a:extLst>
            </p:cNvPr>
            <p:cNvSpPr txBox="1"/>
            <p:nvPr/>
          </p:nvSpPr>
          <p:spPr>
            <a:xfrm>
              <a:off x="1686986" y="5057854"/>
              <a:ext cx="58130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</a:rPr>
                <a:t>Messo in pratica, questo algoritmo si implementa attraverso poche righe di codice, utilizzando un qualsiasi ambiente di programmazione e calcolo numerico</a:t>
              </a:r>
              <a:endParaRPr lang="it-IT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909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ella 25">
                <a:extLst>
                  <a:ext uri="{FF2B5EF4-FFF2-40B4-BE49-F238E27FC236}">
                    <a16:creationId xmlns:a16="http://schemas.microsoft.com/office/drawing/2014/main" id="{E387FE08-A9B8-27E1-AF26-F42AA90936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9547371"/>
                  </p:ext>
                </p:extLst>
              </p:nvPr>
            </p:nvGraphicFramePr>
            <p:xfrm>
              <a:off x="7187826" y="553156"/>
              <a:ext cx="4267200" cy="731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100214195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96210738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23405510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88156688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9376838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1053604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852269549"/>
                        </a:ext>
                      </a:extLst>
                    </a:gridCol>
                  </a:tblGrid>
                  <a:tr h="349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S0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K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N</a:t>
                          </a:r>
                          <a:endParaRPr lang="it-IT" dirty="0"/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r</a:t>
                          </a:r>
                          <a:endParaRPr lang="it-IT" dirty="0"/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q</a:t>
                          </a:r>
                          <a:endParaRPr lang="it-IT" dirty="0"/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51623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80,3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10K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3517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ella 25">
                <a:extLst>
                  <a:ext uri="{FF2B5EF4-FFF2-40B4-BE49-F238E27FC236}">
                    <a16:creationId xmlns:a16="http://schemas.microsoft.com/office/drawing/2014/main" id="{E387FE08-A9B8-27E1-AF26-F42AA90936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9547371"/>
                  </p:ext>
                </p:extLst>
              </p:nvPr>
            </p:nvGraphicFramePr>
            <p:xfrm>
              <a:off x="7187826" y="553156"/>
              <a:ext cx="4267200" cy="731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100214195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96210738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23405510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88156688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9376838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1053604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8522695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S0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K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N</a:t>
                          </a:r>
                          <a:endParaRPr lang="it-IT" dirty="0"/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93878" t="-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r</a:t>
                          </a:r>
                          <a:endParaRPr lang="it-IT" dirty="0"/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q</a:t>
                          </a:r>
                          <a:endParaRPr lang="it-IT" dirty="0"/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51623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80,3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10K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3517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5058897F-3113-2C18-478B-9634628FE0CA}"/>
              </a:ext>
            </a:extLst>
          </p:cNvPr>
          <p:cNvSpPr/>
          <p:nvPr/>
        </p:nvSpPr>
        <p:spPr>
          <a:xfrm>
            <a:off x="7187826" y="304161"/>
            <a:ext cx="4267200" cy="245440"/>
          </a:xfrm>
          <a:prstGeom prst="rect">
            <a:avLst/>
          </a:prstGeom>
          <a:solidFill>
            <a:srgbClr val="3232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DATI</a:t>
            </a:r>
          </a:p>
        </p:txBody>
      </p:sp>
      <p:graphicFrame>
        <p:nvGraphicFramePr>
          <p:cNvPr id="31" name="Tabella 31">
            <a:extLst>
              <a:ext uri="{FF2B5EF4-FFF2-40B4-BE49-F238E27FC236}">
                <a16:creationId xmlns:a16="http://schemas.microsoft.com/office/drawing/2014/main" id="{02DD9DF1-E861-822F-53AE-2FF52B946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124577"/>
              </p:ext>
            </p:extLst>
          </p:nvPr>
        </p:nvGraphicFramePr>
        <p:xfrm>
          <a:off x="7187826" y="1522336"/>
          <a:ext cx="4267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65637790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639984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RISULTATO MC</a:t>
                      </a:r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RISULTATO AO</a:t>
                      </a:r>
                    </a:p>
                  </a:txBody>
                  <a:tcPr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$10,93</a:t>
                      </a:r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$10,13</a:t>
                      </a:r>
                    </a:p>
                  </a:txBody>
                  <a:tcPr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49344"/>
                  </a:ext>
                </a:extLst>
              </a:tr>
            </a:tbl>
          </a:graphicData>
        </a:graphic>
      </p:graphicFrame>
      <p:grpSp>
        <p:nvGrpSpPr>
          <p:cNvPr id="39" name="Gruppo 38">
            <a:extLst>
              <a:ext uri="{FF2B5EF4-FFF2-40B4-BE49-F238E27FC236}">
                <a16:creationId xmlns:a16="http://schemas.microsoft.com/office/drawing/2014/main" id="{3C2DAD7F-ED80-D573-4BDC-1D306026B577}"/>
              </a:ext>
            </a:extLst>
          </p:cNvPr>
          <p:cNvGrpSpPr/>
          <p:nvPr/>
        </p:nvGrpSpPr>
        <p:grpSpPr>
          <a:xfrm>
            <a:off x="6437199" y="2473751"/>
            <a:ext cx="5017827" cy="4080088"/>
            <a:chOff x="6812511" y="2501676"/>
            <a:chExt cx="5017827" cy="40800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8A1182D8-DFB3-0B8D-715F-0DD6E410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13" y="2596203"/>
              <a:ext cx="5017825" cy="393618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C73B110A-A82A-8603-648F-BEA9A855FB9A}"/>
                </a:ext>
              </a:extLst>
            </p:cNvPr>
            <p:cNvSpPr txBox="1"/>
            <p:nvPr/>
          </p:nvSpPr>
          <p:spPr>
            <a:xfrm>
              <a:off x="7359558" y="2501676"/>
              <a:ext cx="3923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>
                  <a:solidFill>
                    <a:schemeClr val="bg1"/>
                  </a:solidFill>
                </a:rPr>
                <a:t>CODICE ASIAN OPTION </a:t>
              </a:r>
            </a:p>
          </p:txBody>
        </p:sp>
        <p:pic>
          <p:nvPicPr>
            <p:cNvPr id="35" name="Immagine 34" descr="Immagine che contiene testo, schermata, software, computer&#10;&#10;Descrizione generata automaticamente">
              <a:extLst>
                <a:ext uri="{FF2B5EF4-FFF2-40B4-BE49-F238E27FC236}">
                  <a16:creationId xmlns:a16="http://schemas.microsoft.com/office/drawing/2014/main" id="{4E0E00F7-1E67-BB01-1516-F3A235C88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2511" y="2989821"/>
              <a:ext cx="5017825" cy="3591943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AA22595D-5B3F-5D22-CA8D-F75DF15855B9}"/>
              </a:ext>
            </a:extLst>
          </p:cNvPr>
          <p:cNvGrpSpPr/>
          <p:nvPr/>
        </p:nvGrpSpPr>
        <p:grpSpPr>
          <a:xfrm>
            <a:off x="986160" y="2473751"/>
            <a:ext cx="5017825" cy="4080088"/>
            <a:chOff x="616428" y="221356"/>
            <a:chExt cx="5158854" cy="42482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BA6B9E3A-D5F5-3250-BB41-5ED153E4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28" y="301472"/>
              <a:ext cx="5158854" cy="46022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6ACAF68D-DD2A-30DE-3A7B-4DB4BD0D5987}"/>
                </a:ext>
              </a:extLst>
            </p:cNvPr>
            <p:cNvSpPr txBox="1"/>
            <p:nvPr/>
          </p:nvSpPr>
          <p:spPr>
            <a:xfrm>
              <a:off x="1501254" y="221356"/>
              <a:ext cx="3923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bg1"/>
                  </a:solidFill>
                </a:rPr>
                <a:t>CODICE SIMULAZIONE MONTE CARLO</a:t>
              </a:r>
            </a:p>
          </p:txBody>
        </p:sp>
        <p:pic>
          <p:nvPicPr>
            <p:cNvPr id="37" name="Immagine 36" descr="Immagine che contiene testo, schermata, software, Software multimediale&#10;&#10;Descrizione generata automaticamente">
              <a:extLst>
                <a:ext uri="{FF2B5EF4-FFF2-40B4-BE49-F238E27FC236}">
                  <a16:creationId xmlns:a16="http://schemas.microsoft.com/office/drawing/2014/main" id="{63A36953-39DE-9DE5-DF9A-FF8925F4E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428" y="761692"/>
              <a:ext cx="5158854" cy="3707933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509D03D8-B23C-3544-C049-D233C8F2AE48}"/>
              </a:ext>
            </a:extLst>
          </p:cNvPr>
          <p:cNvGrpSpPr/>
          <p:nvPr/>
        </p:nvGrpSpPr>
        <p:grpSpPr>
          <a:xfrm>
            <a:off x="986160" y="549601"/>
            <a:ext cx="4541183" cy="1787078"/>
            <a:chOff x="986160" y="549601"/>
            <a:chExt cx="4541183" cy="1787078"/>
          </a:xfrm>
        </p:grpSpPr>
        <p:sp>
          <p:nvSpPr>
            <p:cNvPr id="40" name="Google Shape;341;p37">
              <a:extLst>
                <a:ext uri="{FF2B5EF4-FFF2-40B4-BE49-F238E27FC236}">
                  <a16:creationId xmlns:a16="http://schemas.microsoft.com/office/drawing/2014/main" id="{082F4D53-7A0F-8E7A-1743-6C422AFDB18F}"/>
                </a:ext>
              </a:extLst>
            </p:cNvPr>
            <p:cNvSpPr/>
            <p:nvPr/>
          </p:nvSpPr>
          <p:spPr>
            <a:xfrm>
              <a:off x="986160" y="54960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31E11381-62CC-A077-E727-97FA207E6E59}"/>
                </a:ext>
              </a:extLst>
            </p:cNvPr>
            <p:cNvSpPr txBox="1"/>
            <p:nvPr/>
          </p:nvSpPr>
          <p:spPr>
            <a:xfrm>
              <a:off x="1573061" y="582353"/>
              <a:ext cx="395428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Il </a:t>
              </a:r>
              <a:r>
                <a:rPr lang="it-IT" b="1" dirty="0">
                  <a:solidFill>
                    <a:srgbClr val="FFC000"/>
                  </a:solidFill>
                </a:rPr>
                <a:t>primo confronto </a:t>
              </a:r>
              <a:r>
                <a:rPr lang="it-IT" dirty="0">
                  <a:solidFill>
                    <a:schemeClr val="bg1"/>
                  </a:solidFill>
                </a:rPr>
                <a:t>è tra il metodo Monte Carlo calcolato su Asian Option di tipo call e il modello di </a:t>
              </a:r>
              <a:r>
                <a:rPr lang="it-IT" dirty="0" err="1">
                  <a:solidFill>
                    <a:schemeClr val="bg1"/>
                  </a:solidFill>
                </a:rPr>
                <a:t>Vorst</a:t>
              </a:r>
              <a:r>
                <a:rPr lang="it-IT" dirty="0">
                  <a:solidFill>
                    <a:schemeClr val="bg1"/>
                  </a:solidFill>
                </a:rPr>
                <a:t>, considerando come attività sottostante il </a:t>
              </a:r>
              <a:r>
                <a:rPr lang="it-IT" sz="1800" b="1" dirty="0">
                  <a:solidFill>
                    <a:srgbClr val="FFC000"/>
                  </a:solidFill>
                  <a:effectLst/>
                  <a:latin typeface="TimesNewRomanPSMT"/>
                </a:rPr>
                <a:t>petrolio greggio Brent</a:t>
              </a:r>
              <a:r>
                <a:rPr lang="it-IT" sz="1800" dirty="0">
                  <a:effectLst/>
                  <a:latin typeface="TimesNewRomanPSMT"/>
                </a:rPr>
                <a:t> </a:t>
              </a:r>
              <a:endParaRPr lang="it-IT" dirty="0"/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744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ella 25">
                <a:extLst>
                  <a:ext uri="{FF2B5EF4-FFF2-40B4-BE49-F238E27FC236}">
                    <a16:creationId xmlns:a16="http://schemas.microsoft.com/office/drawing/2014/main" id="{E387FE08-A9B8-27E1-AF26-F42AA90936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1511982"/>
                  </p:ext>
                </p:extLst>
              </p:nvPr>
            </p:nvGraphicFramePr>
            <p:xfrm>
              <a:off x="6812513" y="553157"/>
              <a:ext cx="5017824" cy="79574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27228">
                      <a:extLst>
                        <a:ext uri="{9D8B030D-6E8A-4147-A177-3AD203B41FA5}">
                          <a16:colId xmlns:a16="http://schemas.microsoft.com/office/drawing/2014/main" val="1002141959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1962107388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4234055109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1881566885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3937683807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2105360405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1852269549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3466948898"/>
                        </a:ext>
                      </a:extLst>
                    </a:gridCol>
                  </a:tblGrid>
                  <a:tr h="301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S0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K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R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r</a:t>
                          </a:r>
                          <a:endParaRPr lang="it-IT" dirty="0"/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n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H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5162376"/>
                      </a:ext>
                    </a:extLst>
                  </a:tr>
                  <a:tr h="4299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2,7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2,5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3517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ella 25">
                <a:extLst>
                  <a:ext uri="{FF2B5EF4-FFF2-40B4-BE49-F238E27FC236}">
                    <a16:creationId xmlns:a16="http://schemas.microsoft.com/office/drawing/2014/main" id="{E387FE08-A9B8-27E1-AF26-F42AA90936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1511982"/>
                  </p:ext>
                </p:extLst>
              </p:nvPr>
            </p:nvGraphicFramePr>
            <p:xfrm>
              <a:off x="6812513" y="553157"/>
              <a:ext cx="5017824" cy="79574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27228">
                      <a:extLst>
                        <a:ext uri="{9D8B030D-6E8A-4147-A177-3AD203B41FA5}">
                          <a16:colId xmlns:a16="http://schemas.microsoft.com/office/drawing/2014/main" val="1002141959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1962107388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4234055109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1881566885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3937683807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2105360405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1852269549"/>
                        </a:ext>
                      </a:extLst>
                    </a:gridCol>
                    <a:gridCol w="627228">
                      <a:extLst>
                        <a:ext uri="{9D8B030D-6E8A-4147-A177-3AD203B41FA5}">
                          <a16:colId xmlns:a16="http://schemas.microsoft.com/office/drawing/2014/main" val="346694889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S0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K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R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06122" t="-6897" r="-408163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r</a:t>
                          </a:r>
                          <a:endParaRPr lang="it-IT" dirty="0"/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n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H</a:t>
                          </a:r>
                        </a:p>
                      </a:txBody>
                      <a:tcPr>
                        <a:solidFill>
                          <a:srgbClr val="3232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5162376"/>
                      </a:ext>
                    </a:extLst>
                  </a:tr>
                  <a:tr h="4299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2,7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2,5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0,3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3517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5058897F-3113-2C18-478B-9634628FE0CA}"/>
              </a:ext>
            </a:extLst>
          </p:cNvPr>
          <p:cNvSpPr/>
          <p:nvPr/>
        </p:nvSpPr>
        <p:spPr>
          <a:xfrm>
            <a:off x="6812512" y="304160"/>
            <a:ext cx="5017824" cy="255750"/>
          </a:xfrm>
          <a:prstGeom prst="rect">
            <a:avLst/>
          </a:prstGeom>
          <a:solidFill>
            <a:srgbClr val="3232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DATI</a:t>
            </a:r>
          </a:p>
        </p:txBody>
      </p:sp>
      <p:graphicFrame>
        <p:nvGraphicFramePr>
          <p:cNvPr id="31" name="Tabella 31">
            <a:extLst>
              <a:ext uri="{FF2B5EF4-FFF2-40B4-BE49-F238E27FC236}">
                <a16:creationId xmlns:a16="http://schemas.microsoft.com/office/drawing/2014/main" id="{02DD9DF1-E861-822F-53AE-2FF52B946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188016"/>
              </p:ext>
            </p:extLst>
          </p:nvPr>
        </p:nvGraphicFramePr>
        <p:xfrm>
          <a:off x="7187826" y="1522336"/>
          <a:ext cx="4267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65637790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639984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RISULTATO MC</a:t>
                      </a:r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RISULTATO BO</a:t>
                      </a:r>
                    </a:p>
                  </a:txBody>
                  <a:tcPr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$0,10</a:t>
                      </a:r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$1,93</a:t>
                      </a:r>
                    </a:p>
                  </a:txBody>
                  <a:tcPr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49344"/>
                  </a:ext>
                </a:extLst>
              </a:tr>
            </a:tbl>
          </a:graphicData>
        </a:graphic>
      </p:graphicFrame>
      <p:grpSp>
        <p:nvGrpSpPr>
          <p:cNvPr id="10" name="Gruppo 9">
            <a:extLst>
              <a:ext uri="{FF2B5EF4-FFF2-40B4-BE49-F238E27FC236}">
                <a16:creationId xmlns:a16="http://schemas.microsoft.com/office/drawing/2014/main" id="{895CE4DD-96BF-D196-26B2-57D3662A71EA}"/>
              </a:ext>
            </a:extLst>
          </p:cNvPr>
          <p:cNvGrpSpPr/>
          <p:nvPr/>
        </p:nvGrpSpPr>
        <p:grpSpPr>
          <a:xfrm>
            <a:off x="908711" y="2644724"/>
            <a:ext cx="5017824" cy="3891237"/>
            <a:chOff x="616428" y="221356"/>
            <a:chExt cx="5158855" cy="406404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BA6B9E3A-D5F5-3250-BB41-5ED153E4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28" y="301471"/>
              <a:ext cx="5158854" cy="46022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6ACAF68D-DD2A-30DE-3A7B-4DB4BD0D5987}"/>
                </a:ext>
              </a:extLst>
            </p:cNvPr>
            <p:cNvSpPr txBox="1"/>
            <p:nvPr/>
          </p:nvSpPr>
          <p:spPr>
            <a:xfrm>
              <a:off x="1501254" y="221356"/>
              <a:ext cx="3923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bg1"/>
                  </a:solidFill>
                </a:rPr>
                <a:t>CODICE SIMULAZIONE MONTE CARLO</a:t>
              </a:r>
            </a:p>
          </p:txBody>
        </p:sp>
        <p:pic>
          <p:nvPicPr>
            <p:cNvPr id="3" name="Immagine 2" descr="Immagine che contiene testo, schermata, software, Software multimediale&#10;&#10;Descrizione generata automaticamente">
              <a:extLst>
                <a:ext uri="{FF2B5EF4-FFF2-40B4-BE49-F238E27FC236}">
                  <a16:creationId xmlns:a16="http://schemas.microsoft.com/office/drawing/2014/main" id="{5CA31C3E-84EA-EB62-B2C2-CF8FD31C5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29" y="761692"/>
              <a:ext cx="5158854" cy="352370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AEC016-20AD-F242-C4EE-D9697FB574A5}"/>
              </a:ext>
            </a:extLst>
          </p:cNvPr>
          <p:cNvGrpSpPr/>
          <p:nvPr/>
        </p:nvGrpSpPr>
        <p:grpSpPr>
          <a:xfrm>
            <a:off x="6437201" y="2644724"/>
            <a:ext cx="5017825" cy="3891237"/>
            <a:chOff x="6812513" y="2413607"/>
            <a:chExt cx="5017825" cy="38912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8A1182D8-DFB3-0B8D-715F-0DD6E410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13" y="2501676"/>
              <a:ext cx="5017825" cy="393618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C73B110A-A82A-8603-648F-BEA9A855FB9A}"/>
                </a:ext>
              </a:extLst>
            </p:cNvPr>
            <p:cNvSpPr txBox="1"/>
            <p:nvPr/>
          </p:nvSpPr>
          <p:spPr>
            <a:xfrm>
              <a:off x="7359558" y="2413607"/>
              <a:ext cx="3923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>
                  <a:solidFill>
                    <a:schemeClr val="bg1"/>
                  </a:solidFill>
                </a:rPr>
                <a:t>CODICE BARRIER OPTION </a:t>
              </a:r>
            </a:p>
          </p:txBody>
        </p:sp>
        <p:pic>
          <p:nvPicPr>
            <p:cNvPr id="5" name="Immagine 4" descr="Immagine che contiene testo, schermata, software, Software multimediale&#10;&#10;Descrizione generata automaticamente">
              <a:extLst>
                <a:ext uri="{FF2B5EF4-FFF2-40B4-BE49-F238E27FC236}">
                  <a16:creationId xmlns:a16="http://schemas.microsoft.com/office/drawing/2014/main" id="{23721447-392D-990C-7AF0-5FEBA4D7F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513" y="2875844"/>
              <a:ext cx="5017825" cy="3429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50FE40C-79E0-FA83-5395-0727103FA12D}"/>
              </a:ext>
            </a:extLst>
          </p:cNvPr>
          <p:cNvGrpSpPr/>
          <p:nvPr/>
        </p:nvGrpSpPr>
        <p:grpSpPr>
          <a:xfrm>
            <a:off x="986160" y="549601"/>
            <a:ext cx="4541183" cy="2064077"/>
            <a:chOff x="986160" y="549601"/>
            <a:chExt cx="4541183" cy="2064077"/>
          </a:xfrm>
        </p:grpSpPr>
        <p:sp>
          <p:nvSpPr>
            <p:cNvPr id="17" name="Google Shape;341;p37">
              <a:extLst>
                <a:ext uri="{FF2B5EF4-FFF2-40B4-BE49-F238E27FC236}">
                  <a16:creationId xmlns:a16="http://schemas.microsoft.com/office/drawing/2014/main" id="{8CB4671D-501A-0590-0A8B-AC26A3FFA3A9}"/>
                </a:ext>
              </a:extLst>
            </p:cNvPr>
            <p:cNvSpPr/>
            <p:nvPr/>
          </p:nvSpPr>
          <p:spPr>
            <a:xfrm>
              <a:off x="986160" y="54960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26FB743-D500-D549-F52A-E946E4EBB5F0}"/>
                </a:ext>
              </a:extLst>
            </p:cNvPr>
            <p:cNvSpPr txBox="1"/>
            <p:nvPr/>
          </p:nvSpPr>
          <p:spPr>
            <a:xfrm>
              <a:off x="1573061" y="582353"/>
              <a:ext cx="395428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Il </a:t>
              </a:r>
              <a:r>
                <a:rPr lang="it-IT" b="1" dirty="0">
                  <a:solidFill>
                    <a:srgbClr val="FFC000"/>
                  </a:solidFill>
                </a:rPr>
                <a:t>secondo confronto </a:t>
              </a:r>
              <a:r>
                <a:rPr lang="it-IT" dirty="0">
                  <a:solidFill>
                    <a:schemeClr val="bg1"/>
                  </a:solidFill>
                </a:rPr>
                <a:t>è tra il metodo Monte Carlo calcolato su una </a:t>
              </a:r>
              <a:r>
                <a:rPr lang="it-IT" dirty="0" err="1">
                  <a:solidFill>
                    <a:schemeClr val="bg1"/>
                  </a:solidFill>
                </a:rPr>
                <a:t>Barrier</a:t>
              </a:r>
              <a:r>
                <a:rPr lang="it-IT" dirty="0">
                  <a:solidFill>
                    <a:schemeClr val="bg1"/>
                  </a:solidFill>
                </a:rPr>
                <a:t> Option di tipo put e il modello di </a:t>
              </a:r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Hudson, Benson, Rubinstein e Reiner </a:t>
              </a:r>
              <a:r>
                <a:rPr lang="it-IT" dirty="0">
                  <a:solidFill>
                    <a:schemeClr val="bg1"/>
                  </a:solidFill>
                </a:rPr>
                <a:t>, considerando come attività sottostante il </a:t>
              </a:r>
              <a:r>
                <a:rPr lang="it-IT" sz="1800" b="1" dirty="0">
                  <a:solidFill>
                    <a:srgbClr val="FFC000"/>
                  </a:solidFill>
                  <a:effectLst/>
                  <a:latin typeface="TimesNewRomanPSMT"/>
                </a:rPr>
                <a:t>gas naturale</a:t>
              </a:r>
              <a:endParaRPr lang="it-IT" dirty="0"/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4556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ella 31">
            <a:extLst>
              <a:ext uri="{FF2B5EF4-FFF2-40B4-BE49-F238E27FC236}">
                <a16:creationId xmlns:a16="http://schemas.microsoft.com/office/drawing/2014/main" id="{02DD9DF1-E861-822F-53AE-2FF52B946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54450"/>
              </p:ext>
            </p:extLst>
          </p:nvPr>
        </p:nvGraphicFramePr>
        <p:xfrm>
          <a:off x="7039971" y="5372638"/>
          <a:ext cx="4267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65637790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639984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RISULTATO LO</a:t>
                      </a:r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RISULTATO AO</a:t>
                      </a:r>
                    </a:p>
                  </a:txBody>
                  <a:tcPr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$22,72</a:t>
                      </a:r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$10,93</a:t>
                      </a:r>
                    </a:p>
                  </a:txBody>
                  <a:tcPr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49344"/>
                  </a:ext>
                </a:extLst>
              </a:tr>
            </a:tbl>
          </a:graphicData>
        </a:graphic>
      </p:graphicFrame>
      <p:grpSp>
        <p:nvGrpSpPr>
          <p:cNvPr id="16" name="Gruppo 15">
            <a:extLst>
              <a:ext uri="{FF2B5EF4-FFF2-40B4-BE49-F238E27FC236}">
                <a16:creationId xmlns:a16="http://schemas.microsoft.com/office/drawing/2014/main" id="{5EBA2451-E540-B1E3-D52F-3F1DD69E1515}"/>
              </a:ext>
            </a:extLst>
          </p:cNvPr>
          <p:cNvGrpSpPr/>
          <p:nvPr/>
        </p:nvGrpSpPr>
        <p:grpSpPr>
          <a:xfrm>
            <a:off x="6664659" y="1122550"/>
            <a:ext cx="5017825" cy="4050327"/>
            <a:chOff x="616427" y="321943"/>
            <a:chExt cx="5158854" cy="4337942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895CE4DD-96BF-D196-26B2-57D3662A71EA}"/>
                </a:ext>
              </a:extLst>
            </p:cNvPr>
            <p:cNvGrpSpPr/>
            <p:nvPr/>
          </p:nvGrpSpPr>
          <p:grpSpPr>
            <a:xfrm>
              <a:off x="616427" y="321943"/>
              <a:ext cx="5158854" cy="540335"/>
              <a:chOff x="616428" y="221356"/>
              <a:chExt cx="5158854" cy="54033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BA6B9E3A-D5F5-3250-BB41-5ED153E4A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428" y="301471"/>
                <a:ext cx="5158854" cy="460220"/>
              </a:xfrm>
              <a:prstGeom prst="rect">
                <a:avLst/>
              </a:prstGeom>
            </p:spPr>
          </p:pic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6ACAF68D-DD2A-30DE-3A7B-4DB4BD0D5987}"/>
                  </a:ext>
                </a:extLst>
              </p:cNvPr>
              <p:cNvSpPr txBox="1"/>
              <p:nvPr/>
            </p:nvSpPr>
            <p:spPr>
              <a:xfrm>
                <a:off x="1501254" y="221356"/>
                <a:ext cx="3923733" cy="36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dirty="0">
                    <a:solidFill>
                      <a:schemeClr val="bg1"/>
                    </a:solidFill>
                  </a:rPr>
                  <a:t>CODICE SIMULAZIONE MONTE CARLO </a:t>
                </a:r>
              </a:p>
            </p:txBody>
          </p:sp>
        </p:grpSp>
        <p:pic>
          <p:nvPicPr>
            <p:cNvPr id="14" name="Immagine 13" descr="Immagine che contiene testo, schermata, software, Software multimediale&#10;&#10;Descrizione generata automaticamente">
              <a:extLst>
                <a:ext uri="{FF2B5EF4-FFF2-40B4-BE49-F238E27FC236}">
                  <a16:creationId xmlns:a16="http://schemas.microsoft.com/office/drawing/2014/main" id="{6EAFEAB3-336A-3CE6-479F-8D6B3AF98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27" y="862278"/>
              <a:ext cx="5158854" cy="379760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0CE8362F-F3F5-1B6A-0819-A8A46DD967FE}"/>
              </a:ext>
            </a:extLst>
          </p:cNvPr>
          <p:cNvGrpSpPr/>
          <p:nvPr/>
        </p:nvGrpSpPr>
        <p:grpSpPr>
          <a:xfrm>
            <a:off x="998905" y="1364923"/>
            <a:ext cx="4541183" cy="2341076"/>
            <a:chOff x="986160" y="549601"/>
            <a:chExt cx="4541183" cy="2341076"/>
          </a:xfrm>
        </p:grpSpPr>
        <p:sp>
          <p:nvSpPr>
            <p:cNvPr id="3" name="Google Shape;341;p37">
              <a:extLst>
                <a:ext uri="{FF2B5EF4-FFF2-40B4-BE49-F238E27FC236}">
                  <a16:creationId xmlns:a16="http://schemas.microsoft.com/office/drawing/2014/main" id="{9BD23B62-14D9-96E1-EE31-F7179378F54A}"/>
                </a:ext>
              </a:extLst>
            </p:cNvPr>
            <p:cNvSpPr/>
            <p:nvPr/>
          </p:nvSpPr>
          <p:spPr>
            <a:xfrm>
              <a:off x="986160" y="54960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412EA090-93E6-2179-A4C2-9995B4A95D9E}"/>
                </a:ext>
              </a:extLst>
            </p:cNvPr>
            <p:cNvSpPr txBox="1"/>
            <p:nvPr/>
          </p:nvSpPr>
          <p:spPr>
            <a:xfrm>
              <a:off x="1573061" y="582353"/>
              <a:ext cx="395428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Il </a:t>
              </a:r>
              <a:r>
                <a:rPr lang="it-IT" b="1" dirty="0">
                  <a:solidFill>
                    <a:srgbClr val="FFC000"/>
                  </a:solidFill>
                </a:rPr>
                <a:t>terzo confronto </a:t>
              </a:r>
              <a:r>
                <a:rPr lang="it-IT" dirty="0">
                  <a:solidFill>
                    <a:schemeClr val="bg1"/>
                  </a:solidFill>
                </a:rPr>
                <a:t>è tra il metodo Monte Carlo calcolato su una </a:t>
              </a:r>
              <a:r>
                <a:rPr lang="it-IT" dirty="0" err="1">
                  <a:solidFill>
                    <a:schemeClr val="bg1"/>
                  </a:solidFill>
                </a:rPr>
                <a:t>Fixed</a:t>
              </a:r>
              <a:r>
                <a:rPr lang="it-IT" dirty="0">
                  <a:solidFill>
                    <a:schemeClr val="bg1"/>
                  </a:solidFill>
                </a:rPr>
                <a:t> </a:t>
              </a:r>
              <a:r>
                <a:rPr lang="it-IT" dirty="0" err="1">
                  <a:solidFill>
                    <a:schemeClr val="bg1"/>
                  </a:solidFill>
                </a:rPr>
                <a:t>Lookback</a:t>
              </a:r>
              <a:r>
                <a:rPr lang="it-IT" dirty="0">
                  <a:solidFill>
                    <a:schemeClr val="bg1"/>
                  </a:solidFill>
                </a:rPr>
                <a:t> Option di tipo call e il risultato riprodotto nella prima simulazione su una Asian Option, considerando sempre come attività sottostante il </a:t>
              </a:r>
              <a:r>
                <a:rPr lang="it-IT" sz="1800" b="1" dirty="0">
                  <a:solidFill>
                    <a:srgbClr val="FFC000"/>
                  </a:solidFill>
                  <a:effectLst/>
                  <a:latin typeface="TimesNewRomanPSMT"/>
                </a:rPr>
                <a:t>petrolio greggio Brent</a:t>
              </a:r>
              <a:r>
                <a:rPr lang="it-IT" sz="1800" dirty="0">
                  <a:effectLst/>
                  <a:latin typeface="TimesNewRomanPSMT"/>
                </a:rPr>
                <a:t> </a:t>
              </a:r>
              <a:endParaRPr lang="it-IT" dirty="0"/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39B644DC-65D2-3451-187B-53A935E8FA5A}"/>
              </a:ext>
            </a:extLst>
          </p:cNvPr>
          <p:cNvGrpSpPr/>
          <p:nvPr/>
        </p:nvGrpSpPr>
        <p:grpSpPr>
          <a:xfrm>
            <a:off x="986159" y="3673247"/>
            <a:ext cx="4541183" cy="1787078"/>
            <a:chOff x="986160" y="549601"/>
            <a:chExt cx="4541183" cy="1787078"/>
          </a:xfrm>
        </p:grpSpPr>
        <p:sp>
          <p:nvSpPr>
            <p:cNvPr id="6" name="Google Shape;341;p37">
              <a:extLst>
                <a:ext uri="{FF2B5EF4-FFF2-40B4-BE49-F238E27FC236}">
                  <a16:creationId xmlns:a16="http://schemas.microsoft.com/office/drawing/2014/main" id="{AAC15621-9F4D-ED27-ECE1-955EB13656D4}"/>
                </a:ext>
              </a:extLst>
            </p:cNvPr>
            <p:cNvSpPr/>
            <p:nvPr/>
          </p:nvSpPr>
          <p:spPr>
            <a:xfrm>
              <a:off x="986160" y="54960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077450C-38AB-7414-428B-EAA7DD118554}"/>
                </a:ext>
              </a:extLst>
            </p:cNvPr>
            <p:cNvSpPr txBox="1"/>
            <p:nvPr/>
          </p:nvSpPr>
          <p:spPr>
            <a:xfrm>
              <a:off x="1573061" y="582353"/>
              <a:ext cx="395428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A </a:t>
              </a:r>
              <a:r>
                <a:rPr lang="it-IT" b="1" dirty="0">
                  <a:solidFill>
                    <a:srgbClr val="FFC000"/>
                  </a:solidFill>
                </a:rPr>
                <a:t>parità di parametri</a:t>
              </a:r>
              <a:r>
                <a:rPr lang="it-IT" dirty="0">
                  <a:solidFill>
                    <a:schemeClr val="bg1"/>
                  </a:solidFill>
                </a:rPr>
                <a:t>, si intravede una notevole discrepanza tra la prima simulazione e la seguente, dovuta al</a:t>
              </a:r>
              <a:r>
                <a:rPr lang="it-IT" sz="1800" dirty="0">
                  <a:solidFill>
                    <a:schemeClr val="bg1"/>
                  </a:solidFill>
                  <a:effectLst/>
                </a:rPr>
                <a:t>l’opportunit</a:t>
              </a:r>
              <a:r>
                <a:rPr lang="it-IT" dirty="0">
                  <a:solidFill>
                    <a:schemeClr val="bg1"/>
                  </a:solidFill>
                </a:rPr>
                <a:t>à</a:t>
              </a:r>
              <a:r>
                <a:rPr lang="it-IT" sz="1800" dirty="0">
                  <a:solidFill>
                    <a:schemeClr val="bg1"/>
                  </a:solidFill>
                  <a:effectLst/>
                </a:rPr>
                <a:t> di scegliere l’istante di esercizio direttamente a scadenza </a:t>
              </a:r>
              <a:endParaRPr lang="it-IT" dirty="0">
                <a:solidFill>
                  <a:schemeClr val="bg1"/>
                </a:solidFill>
              </a:endParaRPr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631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4;p37">
            <a:extLst>
              <a:ext uri="{FF2B5EF4-FFF2-40B4-BE49-F238E27FC236}">
                <a16:creationId xmlns:a16="http://schemas.microsoft.com/office/drawing/2014/main" id="{E5B8D03A-53CA-4045-ECF9-7EF32C10392E}"/>
              </a:ext>
            </a:extLst>
          </p:cNvPr>
          <p:cNvSpPr/>
          <p:nvPr/>
        </p:nvSpPr>
        <p:spPr>
          <a:xfrm>
            <a:off x="6425989" y="3145908"/>
            <a:ext cx="3995400" cy="82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348;p37">
            <a:extLst>
              <a:ext uri="{FF2B5EF4-FFF2-40B4-BE49-F238E27FC236}">
                <a16:creationId xmlns:a16="http://schemas.microsoft.com/office/drawing/2014/main" id="{E81E3FA7-FA0A-BDDB-6284-BBD595483E71}"/>
              </a:ext>
            </a:extLst>
          </p:cNvPr>
          <p:cNvSpPr txBox="1">
            <a:spLocks/>
          </p:cNvSpPr>
          <p:nvPr/>
        </p:nvSpPr>
        <p:spPr>
          <a:xfrm>
            <a:off x="6900614" y="3246331"/>
            <a:ext cx="3046800" cy="24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Derivati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Esotici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Google Shape;349;p37">
            <a:extLst>
              <a:ext uri="{FF2B5EF4-FFF2-40B4-BE49-F238E27FC236}">
                <a16:creationId xmlns:a16="http://schemas.microsoft.com/office/drawing/2014/main" id="{69B0E6EF-577F-3406-40AF-28F01D0742F9}"/>
              </a:ext>
            </a:extLst>
          </p:cNvPr>
          <p:cNvSpPr txBox="1">
            <a:spLocks/>
          </p:cNvSpPr>
          <p:nvPr/>
        </p:nvSpPr>
        <p:spPr>
          <a:xfrm>
            <a:off x="6909057" y="3581231"/>
            <a:ext cx="3860887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bg1"/>
                </a:solidFill>
              </a:rPr>
              <a:t>Opzioni</a:t>
            </a:r>
            <a:r>
              <a:rPr lang="en-US" sz="1600" dirty="0">
                <a:solidFill>
                  <a:schemeClr val="bg1"/>
                </a:solidFill>
              </a:rPr>
              <a:t> path </a:t>
            </a:r>
            <a:r>
              <a:rPr lang="en-US" sz="1600" dirty="0" err="1">
                <a:solidFill>
                  <a:schemeClr val="bg1"/>
                </a:solidFill>
              </a:rPr>
              <a:t>dipendent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Google Shape;324;p37">
            <a:extLst>
              <a:ext uri="{FF2B5EF4-FFF2-40B4-BE49-F238E27FC236}">
                <a16:creationId xmlns:a16="http://schemas.microsoft.com/office/drawing/2014/main" id="{C46DD103-CE96-CAC8-35F1-A11A33C45651}"/>
              </a:ext>
            </a:extLst>
          </p:cNvPr>
          <p:cNvSpPr/>
          <p:nvPr/>
        </p:nvSpPr>
        <p:spPr>
          <a:xfrm>
            <a:off x="6425989" y="4288173"/>
            <a:ext cx="3995400" cy="82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348;p37">
            <a:extLst>
              <a:ext uri="{FF2B5EF4-FFF2-40B4-BE49-F238E27FC236}">
                <a16:creationId xmlns:a16="http://schemas.microsoft.com/office/drawing/2014/main" id="{751EEB81-44DA-D071-FA62-356E5BA08BCF}"/>
              </a:ext>
            </a:extLst>
          </p:cNvPr>
          <p:cNvSpPr txBox="1">
            <a:spLocks/>
          </p:cNvSpPr>
          <p:nvPr/>
        </p:nvSpPr>
        <p:spPr>
          <a:xfrm>
            <a:off x="6909057" y="4433970"/>
            <a:ext cx="3373386" cy="1697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Metodo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Monte Carlo</a:t>
            </a:r>
          </a:p>
        </p:txBody>
      </p:sp>
      <p:sp>
        <p:nvSpPr>
          <p:cNvPr id="27" name="Google Shape;349;p37">
            <a:extLst>
              <a:ext uri="{FF2B5EF4-FFF2-40B4-BE49-F238E27FC236}">
                <a16:creationId xmlns:a16="http://schemas.microsoft.com/office/drawing/2014/main" id="{7410417F-75CE-5793-9FD1-FC59C105EE47}"/>
              </a:ext>
            </a:extLst>
          </p:cNvPr>
          <p:cNvSpPr txBox="1">
            <a:spLocks/>
          </p:cNvSpPr>
          <p:nvPr/>
        </p:nvSpPr>
        <p:spPr>
          <a:xfrm>
            <a:off x="6909057" y="4689683"/>
            <a:ext cx="3860887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bg1"/>
                </a:solidFill>
              </a:rPr>
              <a:t>Confronto</a:t>
            </a:r>
            <a:r>
              <a:rPr lang="en-US" sz="1600" dirty="0">
                <a:solidFill>
                  <a:schemeClr val="bg1"/>
                </a:solidFill>
              </a:rPr>
              <a:t> con le </a:t>
            </a:r>
            <a:r>
              <a:rPr lang="en-US" sz="1600" dirty="0" err="1">
                <a:solidFill>
                  <a:schemeClr val="bg1"/>
                </a:solidFill>
              </a:rPr>
              <a:t>opzioni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esotiche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Google Shape;324;p37">
            <a:extLst>
              <a:ext uri="{FF2B5EF4-FFF2-40B4-BE49-F238E27FC236}">
                <a16:creationId xmlns:a16="http://schemas.microsoft.com/office/drawing/2014/main" id="{8918CE03-B0CF-654B-4D30-F5EB5175D77F}"/>
              </a:ext>
            </a:extLst>
          </p:cNvPr>
          <p:cNvSpPr/>
          <p:nvPr/>
        </p:nvSpPr>
        <p:spPr>
          <a:xfrm>
            <a:off x="6425989" y="5396576"/>
            <a:ext cx="3995400" cy="82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48;p37">
            <a:extLst>
              <a:ext uri="{FF2B5EF4-FFF2-40B4-BE49-F238E27FC236}">
                <a16:creationId xmlns:a16="http://schemas.microsoft.com/office/drawing/2014/main" id="{F72BDA4C-6A04-6847-72BC-1C12E8971E8C}"/>
              </a:ext>
            </a:extLst>
          </p:cNvPr>
          <p:cNvSpPr txBox="1">
            <a:spLocks/>
          </p:cNvSpPr>
          <p:nvPr/>
        </p:nvSpPr>
        <p:spPr>
          <a:xfrm>
            <a:off x="6909057" y="5481176"/>
            <a:ext cx="3046800" cy="24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Conclusioni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Google Shape;349;p37">
            <a:extLst>
              <a:ext uri="{FF2B5EF4-FFF2-40B4-BE49-F238E27FC236}">
                <a16:creationId xmlns:a16="http://schemas.microsoft.com/office/drawing/2014/main" id="{DC1155DD-C6E1-7C70-58BE-95776313E25F}"/>
              </a:ext>
            </a:extLst>
          </p:cNvPr>
          <p:cNvSpPr txBox="1">
            <a:spLocks/>
          </p:cNvSpPr>
          <p:nvPr/>
        </p:nvSpPr>
        <p:spPr>
          <a:xfrm>
            <a:off x="6909057" y="5798135"/>
            <a:ext cx="3860887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bg1"/>
                </a:solidFill>
              </a:rPr>
              <a:t>Considerazioni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finali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Google Shape;324;p37">
            <a:extLst>
              <a:ext uri="{FF2B5EF4-FFF2-40B4-BE49-F238E27FC236}">
                <a16:creationId xmlns:a16="http://schemas.microsoft.com/office/drawing/2014/main" id="{7547604F-0D6A-D247-B8F4-81C291F3D9DB}"/>
              </a:ext>
            </a:extLst>
          </p:cNvPr>
          <p:cNvSpPr/>
          <p:nvPr/>
        </p:nvSpPr>
        <p:spPr>
          <a:xfrm>
            <a:off x="6425989" y="2085962"/>
            <a:ext cx="3995400" cy="82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348;p37">
            <a:extLst>
              <a:ext uri="{FF2B5EF4-FFF2-40B4-BE49-F238E27FC236}">
                <a16:creationId xmlns:a16="http://schemas.microsoft.com/office/drawing/2014/main" id="{99BE3928-E499-ED8D-CE9E-081E815A8235}"/>
              </a:ext>
            </a:extLst>
          </p:cNvPr>
          <p:cNvSpPr txBox="1">
            <a:spLocks/>
          </p:cNvSpPr>
          <p:nvPr/>
        </p:nvSpPr>
        <p:spPr>
          <a:xfrm>
            <a:off x="6909056" y="2220744"/>
            <a:ext cx="3592527" cy="255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b="1" dirty="0">
                <a:solidFill>
                  <a:schemeClr val="bg1"/>
                </a:solidFill>
                <a:latin typeface="+mj-lt"/>
              </a:rPr>
              <a:t>Analisi dei Prezzi Spot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Google Shape;324;p37">
            <a:extLst>
              <a:ext uri="{FF2B5EF4-FFF2-40B4-BE49-F238E27FC236}">
                <a16:creationId xmlns:a16="http://schemas.microsoft.com/office/drawing/2014/main" id="{DE3410A1-2599-3B36-DD61-E1D5DA7AE196}"/>
              </a:ext>
            </a:extLst>
          </p:cNvPr>
          <p:cNvSpPr/>
          <p:nvPr/>
        </p:nvSpPr>
        <p:spPr>
          <a:xfrm>
            <a:off x="6425989" y="901601"/>
            <a:ext cx="3995400" cy="82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" name="Google Shape;342;p37">
            <a:extLst>
              <a:ext uri="{FF2B5EF4-FFF2-40B4-BE49-F238E27FC236}">
                <a16:creationId xmlns:a16="http://schemas.microsoft.com/office/drawing/2014/main" id="{18855233-BF96-457C-CD19-ABD663162BD7}"/>
              </a:ext>
            </a:extLst>
          </p:cNvPr>
          <p:cNvCxnSpPr>
            <a:cxnSpLocks/>
            <a:endCxn id="47" idx="4"/>
          </p:cNvCxnSpPr>
          <p:nvPr/>
        </p:nvCxnSpPr>
        <p:spPr>
          <a:xfrm rot="10800000">
            <a:off x="5150913" y="4347963"/>
            <a:ext cx="963541" cy="341721"/>
          </a:xfrm>
          <a:prstGeom prst="bentConnector2">
            <a:avLst/>
          </a:prstGeom>
          <a:solidFill>
            <a:srgbClr val="00B0F0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37;p37">
            <a:extLst>
              <a:ext uri="{FF2B5EF4-FFF2-40B4-BE49-F238E27FC236}">
                <a16:creationId xmlns:a16="http://schemas.microsoft.com/office/drawing/2014/main" id="{7DA177F5-62F5-5BD1-2168-C38C20853E26}"/>
              </a:ext>
            </a:extLst>
          </p:cNvPr>
          <p:cNvCxnSpPr>
            <a:cxnSpLocks/>
          </p:cNvCxnSpPr>
          <p:nvPr/>
        </p:nvCxnSpPr>
        <p:spPr>
          <a:xfrm flipH="1" flipV="1">
            <a:off x="5324181" y="3556605"/>
            <a:ext cx="697616" cy="1778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e 1">
            <a:extLst>
              <a:ext uri="{FF2B5EF4-FFF2-40B4-BE49-F238E27FC236}">
                <a16:creationId xmlns:a16="http://schemas.microsoft.com/office/drawing/2014/main" id="{0399163A-2138-C897-EDCF-52701A92AC87}"/>
              </a:ext>
            </a:extLst>
          </p:cNvPr>
          <p:cNvSpPr/>
          <p:nvPr/>
        </p:nvSpPr>
        <p:spPr>
          <a:xfrm>
            <a:off x="1422056" y="1792027"/>
            <a:ext cx="3880786" cy="3800573"/>
          </a:xfrm>
          <a:prstGeom prst="ellipse">
            <a:avLst/>
          </a:prstGeom>
          <a:gradFill>
            <a:gsLst>
              <a:gs pos="74000">
                <a:srgbClr val="172F3A"/>
              </a:gs>
              <a:gs pos="41000">
                <a:schemeClr val="accent5">
                  <a:lumMod val="97000"/>
                  <a:lumOff val="3000"/>
                </a:schemeClr>
              </a:gs>
              <a:gs pos="26000">
                <a:schemeClr val="accent5">
                  <a:alpha val="75000"/>
                  <a:lumMod val="66928"/>
                  <a:lumOff val="33072"/>
                </a:schemeClr>
              </a:gs>
            </a:gsLst>
            <a:lin ang="15000000" scaled="0"/>
          </a:gradFill>
          <a:ln>
            <a:solidFill>
              <a:srgbClr val="00B0F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2" name="Google Shape;329;p37">
            <a:extLst>
              <a:ext uri="{FF2B5EF4-FFF2-40B4-BE49-F238E27FC236}">
                <a16:creationId xmlns:a16="http://schemas.microsoft.com/office/drawing/2014/main" id="{BA5BB12D-833E-1372-CDEE-F5F5C29186BD}"/>
              </a:ext>
            </a:extLst>
          </p:cNvPr>
          <p:cNvCxnSpPr>
            <a:cxnSpLocks/>
          </p:cNvCxnSpPr>
          <p:nvPr/>
        </p:nvCxnSpPr>
        <p:spPr>
          <a:xfrm rot="10800000">
            <a:off x="4765143" y="5000279"/>
            <a:ext cx="1260000" cy="792000"/>
          </a:xfrm>
          <a:prstGeom prst="bentConnector2">
            <a:avLst/>
          </a:prstGeom>
          <a:solidFill>
            <a:srgbClr val="FFC000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330;p37">
            <a:extLst>
              <a:ext uri="{FF2B5EF4-FFF2-40B4-BE49-F238E27FC236}">
                <a16:creationId xmlns:a16="http://schemas.microsoft.com/office/drawing/2014/main" id="{D39ABD55-5C95-42C0-60FD-FB648EAB732F}"/>
              </a:ext>
            </a:extLst>
          </p:cNvPr>
          <p:cNvSpPr/>
          <p:nvPr/>
        </p:nvSpPr>
        <p:spPr>
          <a:xfrm>
            <a:off x="4663126" y="4801716"/>
            <a:ext cx="186600" cy="186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334;p37">
            <a:extLst>
              <a:ext uri="{FF2B5EF4-FFF2-40B4-BE49-F238E27FC236}">
                <a16:creationId xmlns:a16="http://schemas.microsoft.com/office/drawing/2014/main" id="{4E1DACBA-3F03-A015-0064-A95E936EDF6F}"/>
              </a:ext>
            </a:extLst>
          </p:cNvPr>
          <p:cNvSpPr/>
          <p:nvPr/>
        </p:nvSpPr>
        <p:spPr>
          <a:xfrm>
            <a:off x="5057612" y="4161362"/>
            <a:ext cx="186600" cy="186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338;p37">
            <a:extLst>
              <a:ext uri="{FF2B5EF4-FFF2-40B4-BE49-F238E27FC236}">
                <a16:creationId xmlns:a16="http://schemas.microsoft.com/office/drawing/2014/main" id="{26DF86BB-DD7C-6D7E-0E2D-1EB7A86D0B0A}"/>
              </a:ext>
            </a:extLst>
          </p:cNvPr>
          <p:cNvSpPr/>
          <p:nvPr/>
        </p:nvSpPr>
        <p:spPr>
          <a:xfrm>
            <a:off x="5023353" y="2790667"/>
            <a:ext cx="186600" cy="186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41;p37">
            <a:extLst>
              <a:ext uri="{FF2B5EF4-FFF2-40B4-BE49-F238E27FC236}">
                <a16:creationId xmlns:a16="http://schemas.microsoft.com/office/drawing/2014/main" id="{497F1B95-5DB5-226C-EED3-A9DEE4115FE2}"/>
              </a:ext>
            </a:extLst>
          </p:cNvPr>
          <p:cNvSpPr/>
          <p:nvPr/>
        </p:nvSpPr>
        <p:spPr>
          <a:xfrm>
            <a:off x="5988185" y="889665"/>
            <a:ext cx="900156" cy="879296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rgbClr val="FFC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solidFill>
                  <a:schemeClr val="lt1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4400" dirty="0">
              <a:solidFill>
                <a:schemeClr val="lt1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4" name="Google Shape;342;p37">
            <a:extLst>
              <a:ext uri="{FF2B5EF4-FFF2-40B4-BE49-F238E27FC236}">
                <a16:creationId xmlns:a16="http://schemas.microsoft.com/office/drawing/2014/main" id="{7F231538-BD96-AB51-2179-8A313FF527CE}"/>
              </a:ext>
            </a:extLst>
          </p:cNvPr>
          <p:cNvCxnSpPr>
            <a:cxnSpLocks/>
            <a:endCxn id="55" idx="0"/>
          </p:cNvCxnSpPr>
          <p:nvPr/>
        </p:nvCxnSpPr>
        <p:spPr>
          <a:xfrm rot="10800000" flipV="1">
            <a:off x="4741058" y="1329315"/>
            <a:ext cx="1259400" cy="938745"/>
          </a:xfrm>
          <a:prstGeom prst="bentConnector2">
            <a:avLst/>
          </a:prstGeom>
          <a:solidFill>
            <a:srgbClr val="00B0F0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343;p37">
            <a:extLst>
              <a:ext uri="{FF2B5EF4-FFF2-40B4-BE49-F238E27FC236}">
                <a16:creationId xmlns:a16="http://schemas.microsoft.com/office/drawing/2014/main" id="{4BCD60F0-892C-984B-B683-D6D02674BDCE}"/>
              </a:ext>
            </a:extLst>
          </p:cNvPr>
          <p:cNvSpPr/>
          <p:nvPr/>
        </p:nvSpPr>
        <p:spPr>
          <a:xfrm>
            <a:off x="4647758" y="2268061"/>
            <a:ext cx="186600" cy="186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B52C32A-6D30-CDE2-2178-A8986146192A}"/>
              </a:ext>
            </a:extLst>
          </p:cNvPr>
          <p:cNvSpPr txBox="1"/>
          <p:nvPr/>
        </p:nvSpPr>
        <p:spPr>
          <a:xfrm>
            <a:off x="866361" y="670769"/>
            <a:ext cx="3145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chemeClr val="bg1"/>
                </a:solidFill>
                <a:latin typeface="+mj-lt"/>
              </a:rPr>
              <a:t>Indice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821DF55-1AF4-FFF6-1E3A-66450427E9CF}"/>
              </a:ext>
            </a:extLst>
          </p:cNvPr>
          <p:cNvSpPr/>
          <p:nvPr/>
        </p:nvSpPr>
        <p:spPr>
          <a:xfrm>
            <a:off x="1690416" y="2026557"/>
            <a:ext cx="3342649" cy="335414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Google Shape;342;p37">
            <a:extLst>
              <a:ext uri="{FF2B5EF4-FFF2-40B4-BE49-F238E27FC236}">
                <a16:creationId xmlns:a16="http://schemas.microsoft.com/office/drawing/2014/main" id="{12B8C201-1531-B718-EFDA-5835CEED441A}"/>
              </a:ext>
            </a:extLst>
          </p:cNvPr>
          <p:cNvCxnSpPr>
            <a:cxnSpLocks/>
            <a:endCxn id="51" idx="0"/>
          </p:cNvCxnSpPr>
          <p:nvPr/>
        </p:nvCxnSpPr>
        <p:spPr>
          <a:xfrm rot="10800000" flipV="1">
            <a:off x="5116654" y="2468155"/>
            <a:ext cx="831613" cy="322511"/>
          </a:xfrm>
          <a:prstGeom prst="bentConnector2">
            <a:avLst/>
          </a:prstGeom>
          <a:solidFill>
            <a:srgbClr val="00B0F0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330;p37">
            <a:extLst>
              <a:ext uri="{FF2B5EF4-FFF2-40B4-BE49-F238E27FC236}">
                <a16:creationId xmlns:a16="http://schemas.microsoft.com/office/drawing/2014/main" id="{31BCE99A-FB57-D0DD-C4F4-FEB6BAB20C64}"/>
              </a:ext>
            </a:extLst>
          </p:cNvPr>
          <p:cNvSpPr/>
          <p:nvPr/>
        </p:nvSpPr>
        <p:spPr>
          <a:xfrm>
            <a:off x="5193815" y="3484346"/>
            <a:ext cx="186600" cy="186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41;p37">
            <a:extLst>
              <a:ext uri="{FF2B5EF4-FFF2-40B4-BE49-F238E27FC236}">
                <a16:creationId xmlns:a16="http://schemas.microsoft.com/office/drawing/2014/main" id="{81EF1ED4-E550-0430-BB17-15038E1E1827}"/>
              </a:ext>
            </a:extLst>
          </p:cNvPr>
          <p:cNvSpPr/>
          <p:nvPr/>
        </p:nvSpPr>
        <p:spPr>
          <a:xfrm>
            <a:off x="5975911" y="2015452"/>
            <a:ext cx="900156" cy="879296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rgbClr val="FFC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solidFill>
                  <a:schemeClr val="lt1"/>
                </a:solidFill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sz="4400" dirty="0">
              <a:solidFill>
                <a:schemeClr val="lt1"/>
              </a:solidFill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FCD8C1AA-CA3D-91DD-6AD4-22F740A8E19A}"/>
              </a:ext>
            </a:extLst>
          </p:cNvPr>
          <p:cNvSpPr/>
          <p:nvPr/>
        </p:nvSpPr>
        <p:spPr>
          <a:xfrm>
            <a:off x="5978546" y="3134554"/>
            <a:ext cx="900156" cy="879296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rgbClr val="FFC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solidFill>
                  <a:schemeClr val="lt1"/>
                </a:solidFill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sz="4400" dirty="0">
              <a:solidFill>
                <a:schemeClr val="lt1"/>
              </a:solidFill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341;p37">
            <a:extLst>
              <a:ext uri="{FF2B5EF4-FFF2-40B4-BE49-F238E27FC236}">
                <a16:creationId xmlns:a16="http://schemas.microsoft.com/office/drawing/2014/main" id="{04B4DBA6-3AE6-E935-12BB-720B704AFAA0}"/>
              </a:ext>
            </a:extLst>
          </p:cNvPr>
          <p:cNvSpPr/>
          <p:nvPr/>
        </p:nvSpPr>
        <p:spPr>
          <a:xfrm>
            <a:off x="6000458" y="5348516"/>
            <a:ext cx="900156" cy="879296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rgbClr val="FFC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solidFill>
                  <a:schemeClr val="lt1"/>
                </a:solidFill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endParaRPr sz="4400" dirty="0">
              <a:solidFill>
                <a:schemeClr val="lt1"/>
              </a:solidFill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341;p37">
            <a:extLst>
              <a:ext uri="{FF2B5EF4-FFF2-40B4-BE49-F238E27FC236}">
                <a16:creationId xmlns:a16="http://schemas.microsoft.com/office/drawing/2014/main" id="{5732216A-D429-E4D8-50B3-EE366E56F6D7}"/>
              </a:ext>
            </a:extLst>
          </p:cNvPr>
          <p:cNvSpPr/>
          <p:nvPr/>
        </p:nvSpPr>
        <p:spPr>
          <a:xfrm>
            <a:off x="6000458" y="4250035"/>
            <a:ext cx="900156" cy="879296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rgbClr val="FFC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solidFill>
                  <a:schemeClr val="lt1"/>
                </a:solidFill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endParaRPr sz="4400" dirty="0">
              <a:solidFill>
                <a:schemeClr val="lt1"/>
              </a:solidFill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348;p37">
            <a:extLst>
              <a:ext uri="{FF2B5EF4-FFF2-40B4-BE49-F238E27FC236}">
                <a16:creationId xmlns:a16="http://schemas.microsoft.com/office/drawing/2014/main" id="{88EAA1A8-62EC-0D48-F029-27F971406B17}"/>
              </a:ext>
            </a:extLst>
          </p:cNvPr>
          <p:cNvSpPr txBox="1">
            <a:spLocks/>
          </p:cNvSpPr>
          <p:nvPr/>
        </p:nvSpPr>
        <p:spPr>
          <a:xfrm>
            <a:off x="6909057" y="991384"/>
            <a:ext cx="3046800" cy="24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Introduzione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Google Shape;349;p37">
            <a:extLst>
              <a:ext uri="{FF2B5EF4-FFF2-40B4-BE49-F238E27FC236}">
                <a16:creationId xmlns:a16="http://schemas.microsoft.com/office/drawing/2014/main" id="{02F94EB9-D574-0238-5D46-3600D3DE5008}"/>
              </a:ext>
            </a:extLst>
          </p:cNvPr>
          <p:cNvSpPr txBox="1">
            <a:spLocks/>
          </p:cNvSpPr>
          <p:nvPr/>
        </p:nvSpPr>
        <p:spPr>
          <a:xfrm>
            <a:off x="6909057" y="1325967"/>
            <a:ext cx="3860887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bg1"/>
                </a:solidFill>
              </a:rPr>
              <a:t>Principali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utilizzi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derivati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energetici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Google Shape;351;p37">
            <a:extLst>
              <a:ext uri="{FF2B5EF4-FFF2-40B4-BE49-F238E27FC236}">
                <a16:creationId xmlns:a16="http://schemas.microsoft.com/office/drawing/2014/main" id="{E9997578-F9F8-E538-00B0-57891B4B0CF5}"/>
              </a:ext>
            </a:extLst>
          </p:cNvPr>
          <p:cNvSpPr txBox="1">
            <a:spLocks/>
          </p:cNvSpPr>
          <p:nvPr/>
        </p:nvSpPr>
        <p:spPr>
          <a:xfrm>
            <a:off x="6909057" y="2489574"/>
            <a:ext cx="4019220" cy="2606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it-IT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>
                <a:solidFill>
                  <a:schemeClr val="bg1"/>
                </a:solidFill>
              </a:rPr>
              <a:t>Modelli</a:t>
            </a:r>
            <a:r>
              <a:rPr lang="en-US" sz="1600" dirty="0">
                <a:solidFill>
                  <a:schemeClr val="bg1"/>
                </a:solidFill>
              </a:rPr>
              <a:t> di </a:t>
            </a:r>
            <a:r>
              <a:rPr lang="en-US" sz="1600" dirty="0" err="1">
                <a:solidFill>
                  <a:schemeClr val="bg1"/>
                </a:solidFill>
              </a:rPr>
              <a:t>valutazione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1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93F563-E4E6-0F9D-BD54-D9EACFE9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29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Conclusioni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320E74D-3AE1-8F54-EB78-370CEA62C512}"/>
              </a:ext>
            </a:extLst>
          </p:cNvPr>
          <p:cNvGrpSpPr/>
          <p:nvPr/>
        </p:nvGrpSpPr>
        <p:grpSpPr>
          <a:xfrm>
            <a:off x="957239" y="465428"/>
            <a:ext cx="900156" cy="879296"/>
            <a:chOff x="764397" y="437513"/>
            <a:chExt cx="900156" cy="879296"/>
          </a:xfrm>
        </p:grpSpPr>
        <p:sp>
          <p:nvSpPr>
            <p:cNvPr id="11" name="Google Shape;341;p37">
              <a:extLst>
                <a:ext uri="{FF2B5EF4-FFF2-40B4-BE49-F238E27FC236}">
                  <a16:creationId xmlns:a16="http://schemas.microsoft.com/office/drawing/2014/main" id="{1981012D-6E88-85D9-3BEA-82056BF0ACAC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" name="Google Shape;344;p37">
              <a:extLst>
                <a:ext uri="{FF2B5EF4-FFF2-40B4-BE49-F238E27FC236}">
                  <a16:creationId xmlns:a16="http://schemas.microsoft.com/office/drawing/2014/main" id="{55FB0D8A-4927-D286-8160-131773F79168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5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9269797-4159-0FB9-EB0E-6E401D5A3F45}"/>
              </a:ext>
            </a:extLst>
          </p:cNvPr>
          <p:cNvGrpSpPr/>
          <p:nvPr/>
        </p:nvGrpSpPr>
        <p:grpSpPr>
          <a:xfrm>
            <a:off x="2253478" y="1997839"/>
            <a:ext cx="6691458" cy="1200329"/>
            <a:chOff x="1976552" y="1999646"/>
            <a:chExt cx="6691458" cy="1200329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B058BA08-2364-01F8-3A2D-E57FC84A4AB9}"/>
                </a:ext>
              </a:extLst>
            </p:cNvPr>
            <p:cNvSpPr txBox="1"/>
            <p:nvPr/>
          </p:nvSpPr>
          <p:spPr>
            <a:xfrm>
              <a:off x="2530257" y="1999646"/>
              <a:ext cx="61377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it-IT" dirty="0">
                  <a:solidFill>
                    <a:schemeClr val="bg1"/>
                  </a:solidFill>
                </a:rPr>
              </a:br>
              <a:r>
                <a:rPr lang="it-IT" b="0" i="0" dirty="0">
                  <a:solidFill>
                    <a:schemeClr val="bg1"/>
                  </a:solidFill>
                  <a:effectLst/>
                  <a:latin typeface="Söhne"/>
                </a:rPr>
                <a:t>Abbiamo esplorato il complesso mondo del </a:t>
              </a:r>
              <a:r>
                <a:rPr lang="it-IT" b="1" i="0" dirty="0">
                  <a:solidFill>
                    <a:srgbClr val="FFC000"/>
                  </a:solidFill>
                  <a:effectLst/>
                  <a:latin typeface="Söhne"/>
                </a:rPr>
                <a:t>pricing delle opzioni </a:t>
              </a:r>
              <a:r>
                <a:rPr lang="it-IT" b="0" i="0" dirty="0">
                  <a:solidFill>
                    <a:schemeClr val="bg1"/>
                  </a:solidFill>
                  <a:effectLst/>
                  <a:latin typeface="Söhne"/>
                </a:rPr>
                <a:t>finanziarie e delle strategie di copertura, con un focus sui mercati energetici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5" name="Google Shape;341;p37">
              <a:extLst>
                <a:ext uri="{FF2B5EF4-FFF2-40B4-BE49-F238E27FC236}">
                  <a16:creationId xmlns:a16="http://schemas.microsoft.com/office/drawing/2014/main" id="{CFC34DB4-F324-1B8E-25A6-BC079F0A034A}"/>
                </a:ext>
              </a:extLst>
            </p:cNvPr>
            <p:cNvSpPr/>
            <p:nvPr/>
          </p:nvSpPr>
          <p:spPr>
            <a:xfrm>
              <a:off x="1976552" y="236716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D124455-6615-D369-80D1-9ED2C130EE88}"/>
              </a:ext>
            </a:extLst>
          </p:cNvPr>
          <p:cNvGrpSpPr/>
          <p:nvPr/>
        </p:nvGrpSpPr>
        <p:grpSpPr>
          <a:xfrm>
            <a:off x="2253478" y="3389685"/>
            <a:ext cx="6691458" cy="406834"/>
            <a:chOff x="1976552" y="2336108"/>
            <a:chExt cx="6691458" cy="406834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72DB116-7C65-60EF-B31E-050F54749BF4}"/>
                </a:ext>
              </a:extLst>
            </p:cNvPr>
            <p:cNvSpPr txBox="1"/>
            <p:nvPr/>
          </p:nvSpPr>
          <p:spPr>
            <a:xfrm>
              <a:off x="2530257" y="2336108"/>
              <a:ext cx="6137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8" name="Google Shape;341;p37">
              <a:extLst>
                <a:ext uri="{FF2B5EF4-FFF2-40B4-BE49-F238E27FC236}">
                  <a16:creationId xmlns:a16="http://schemas.microsoft.com/office/drawing/2014/main" id="{9765608A-FB78-E96A-8E8C-B3020380926A}"/>
                </a:ext>
              </a:extLst>
            </p:cNvPr>
            <p:cNvSpPr/>
            <p:nvPr/>
          </p:nvSpPr>
          <p:spPr>
            <a:xfrm>
              <a:off x="1976552" y="236716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5B3E8669-3E6B-BECB-B929-68F5250FB8A5}"/>
              </a:ext>
            </a:extLst>
          </p:cNvPr>
          <p:cNvGrpSpPr/>
          <p:nvPr/>
        </p:nvGrpSpPr>
        <p:grpSpPr>
          <a:xfrm>
            <a:off x="2253478" y="4828477"/>
            <a:ext cx="6329742" cy="461665"/>
            <a:chOff x="1170262" y="5057854"/>
            <a:chExt cx="6329742" cy="461665"/>
          </a:xfrm>
        </p:grpSpPr>
        <p:sp>
          <p:nvSpPr>
            <p:cNvPr id="20" name="Google Shape;341;p37">
              <a:extLst>
                <a:ext uri="{FF2B5EF4-FFF2-40B4-BE49-F238E27FC236}">
                  <a16:creationId xmlns:a16="http://schemas.microsoft.com/office/drawing/2014/main" id="{5DEACC77-5F4E-11EE-611B-E0917ACA865B}"/>
                </a:ext>
              </a:extLst>
            </p:cNvPr>
            <p:cNvSpPr/>
            <p:nvPr/>
          </p:nvSpPr>
          <p:spPr>
            <a:xfrm>
              <a:off x="1170262" y="5143738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403713F-32A2-8DA8-ED5E-7D06D8C385DA}"/>
                </a:ext>
              </a:extLst>
            </p:cNvPr>
            <p:cNvSpPr txBox="1"/>
            <p:nvPr/>
          </p:nvSpPr>
          <p:spPr>
            <a:xfrm>
              <a:off x="1686986" y="5057854"/>
              <a:ext cx="5813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8A47369-8B63-EE23-BDAA-117E5CFC7D07}"/>
              </a:ext>
            </a:extLst>
          </p:cNvPr>
          <p:cNvSpPr txBox="1"/>
          <p:nvPr/>
        </p:nvSpPr>
        <p:spPr>
          <a:xfrm>
            <a:off x="2807183" y="3429000"/>
            <a:ext cx="6823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Söhne"/>
              </a:rPr>
              <a:t>Partendo da </a:t>
            </a:r>
            <a:r>
              <a:rPr lang="it-IT" b="1" i="0" dirty="0">
                <a:solidFill>
                  <a:srgbClr val="FFC000"/>
                </a:solidFill>
                <a:effectLst/>
                <a:latin typeface="Söhne"/>
              </a:rPr>
              <a:t>modelli matematici </a:t>
            </a:r>
            <a:r>
              <a:rPr lang="it-IT" b="0" i="0" dirty="0">
                <a:solidFill>
                  <a:schemeClr val="bg1"/>
                </a:solidFill>
                <a:effectLst/>
                <a:latin typeface="Söhne"/>
              </a:rPr>
              <a:t>fondamentali, come il modello di B&amp;S, abbiamo analizzato le principali opzioni </a:t>
            </a:r>
            <a:r>
              <a:rPr lang="it-IT" b="1" i="0" dirty="0">
                <a:solidFill>
                  <a:srgbClr val="FFC000"/>
                </a:solidFill>
                <a:effectLst/>
                <a:latin typeface="Söhne"/>
              </a:rPr>
              <a:t>Path Dipendent</a:t>
            </a:r>
            <a:r>
              <a:rPr lang="it-IT" dirty="0">
                <a:solidFill>
                  <a:schemeClr val="bg1"/>
                </a:solidFill>
                <a:latin typeface="Söhne"/>
              </a:rPr>
              <a:t>, e, a</a:t>
            </a:r>
            <a:r>
              <a:rPr lang="it-IT" b="0" i="0" dirty="0">
                <a:solidFill>
                  <a:schemeClr val="bg1"/>
                </a:solidFill>
                <a:effectLst/>
                <a:latin typeface="Söhne"/>
              </a:rPr>
              <a:t>ttraverso le varie implementazioni proposte e l'uso </a:t>
            </a:r>
            <a:r>
              <a:rPr lang="it-IT" b="1" i="0" dirty="0">
                <a:solidFill>
                  <a:srgbClr val="FFC000"/>
                </a:solidFill>
                <a:effectLst/>
                <a:latin typeface="Söhne"/>
              </a:rPr>
              <a:t>della simulazione Monte Carlo</a:t>
            </a:r>
            <a:r>
              <a:rPr lang="it-IT" b="0" i="0" dirty="0">
                <a:solidFill>
                  <a:schemeClr val="bg1"/>
                </a:solidFill>
                <a:effectLst/>
                <a:latin typeface="Söhne"/>
              </a:rPr>
              <a:t>, intravisto un possibile confronto valutativo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F97A56-2C84-629A-C72A-8D166E81C12A}"/>
              </a:ext>
            </a:extLst>
          </p:cNvPr>
          <p:cNvSpPr txBox="1"/>
          <p:nvPr/>
        </p:nvSpPr>
        <p:spPr>
          <a:xfrm>
            <a:off x="2770202" y="4894488"/>
            <a:ext cx="6823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Söhne"/>
              </a:rPr>
              <a:t>In conclusione, in ambito energetico, è possibile far fede ai vari strumenti derivati esistenti, ma ciò che non dovrebbe mai mancare è la continua ricerca di </a:t>
            </a:r>
            <a:r>
              <a:rPr lang="it-IT" b="1" i="0" dirty="0">
                <a:solidFill>
                  <a:srgbClr val="FFC000"/>
                </a:solidFill>
                <a:effectLst/>
                <a:latin typeface="Söhne"/>
              </a:rPr>
              <a:t>equilibrio tra costi ed opportunità</a:t>
            </a:r>
            <a:endParaRPr lang="it-IT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455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D03A4D-8BDA-D985-602A-203DF5BE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8" y="2492878"/>
            <a:ext cx="12131722" cy="187224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085150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 descr="Immagine che contiene Carattere, diagramma, linea, testo&#10;&#10;Descrizione generata automaticamente">
            <a:extLst>
              <a:ext uri="{FF2B5EF4-FFF2-40B4-BE49-F238E27FC236}">
                <a16:creationId xmlns:a16="http://schemas.microsoft.com/office/drawing/2014/main" id="{105073D8-2F82-D0C6-8D50-A969E999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153" y="2264359"/>
            <a:ext cx="4777381" cy="269922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42348DC-7347-D4A0-E6DD-666C8001E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600" y="779650"/>
            <a:ext cx="7420800" cy="853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821E44-D794-0900-E71E-8657B44284E4}"/>
              </a:ext>
            </a:extLst>
          </p:cNvPr>
          <p:cNvSpPr txBox="1"/>
          <p:nvPr/>
        </p:nvSpPr>
        <p:spPr>
          <a:xfrm>
            <a:off x="1312329" y="2264359"/>
            <a:ext cx="5257800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b="0" i="0" dirty="0">
                <a:solidFill>
                  <a:schemeClr val="bg1"/>
                </a:solidFill>
                <a:effectLst/>
              </a:rPr>
              <a:t>I </a:t>
            </a:r>
            <a:r>
              <a:rPr lang="it-IT" b="1" i="0" dirty="0">
                <a:solidFill>
                  <a:srgbClr val="FFC000"/>
                </a:solidFill>
                <a:effectLst/>
              </a:rPr>
              <a:t>derivati</a:t>
            </a:r>
            <a:r>
              <a:rPr lang="it-IT" b="0" i="0" dirty="0">
                <a:solidFill>
                  <a:schemeClr val="bg1"/>
                </a:solidFill>
                <a:effectLst/>
              </a:rPr>
              <a:t> svolgono un ruolo strategico nell'ambito economico, fornendo strumenti fondamentali per la gestione del rischio e </a:t>
            </a:r>
            <a:r>
              <a:rPr lang="it-IT" b="1" i="0" dirty="0">
                <a:solidFill>
                  <a:srgbClr val="FFC000"/>
                </a:solidFill>
                <a:effectLst/>
              </a:rPr>
              <a:t>l'ottimizzazione delle strategie finanziarie</a:t>
            </a:r>
            <a:r>
              <a:rPr lang="it-IT" b="0" i="0" dirty="0">
                <a:solidFill>
                  <a:schemeClr val="bg1"/>
                </a:solidFill>
                <a:effectLst/>
              </a:rPr>
              <a:t>.</a:t>
            </a:r>
            <a:endParaRPr lang="it-IT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b="0" i="0" dirty="0">
                <a:solidFill>
                  <a:schemeClr val="bg1"/>
                </a:solidFill>
                <a:effectLst/>
              </a:rPr>
              <a:t>Consentono alle aziende di</a:t>
            </a:r>
            <a:r>
              <a:rPr lang="it-IT" b="1" i="0" dirty="0">
                <a:solidFill>
                  <a:schemeClr val="bg1"/>
                </a:solidFill>
                <a:effectLst/>
              </a:rPr>
              <a:t> </a:t>
            </a:r>
            <a:r>
              <a:rPr lang="it-IT" b="1" i="0" dirty="0">
                <a:solidFill>
                  <a:srgbClr val="FFC000"/>
                </a:solidFill>
                <a:effectLst/>
              </a:rPr>
              <a:t>mitigare l'impatto di fluttuazioni di mercato</a:t>
            </a:r>
            <a:r>
              <a:rPr lang="it-IT" b="0" i="0" dirty="0">
                <a:solidFill>
                  <a:schemeClr val="bg1"/>
                </a:solidFill>
                <a:effectLst/>
              </a:rPr>
              <a:t>, proteggendosi da variazioni avverse nei prezzi delle materie prime, tassi di cambio e tassi di interesse.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61F1F8E-8457-D117-6960-8BD157222412}"/>
              </a:ext>
            </a:extLst>
          </p:cNvPr>
          <p:cNvSpPr txBox="1"/>
          <p:nvPr/>
        </p:nvSpPr>
        <p:spPr>
          <a:xfrm>
            <a:off x="10515600" y="62722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856D119D-8CA5-465B-B646-AFA848F1EE63}"/>
              </a:ext>
            </a:extLst>
          </p:cNvPr>
          <p:cNvGrpSpPr/>
          <p:nvPr/>
        </p:nvGrpSpPr>
        <p:grpSpPr>
          <a:xfrm>
            <a:off x="1123317" y="629661"/>
            <a:ext cx="900156" cy="879296"/>
            <a:chOff x="665085" y="673966"/>
            <a:chExt cx="900156" cy="879296"/>
          </a:xfrm>
        </p:grpSpPr>
        <p:sp>
          <p:nvSpPr>
            <p:cNvPr id="5" name="Google Shape;341;p37">
              <a:extLst>
                <a:ext uri="{FF2B5EF4-FFF2-40B4-BE49-F238E27FC236}">
                  <a16:creationId xmlns:a16="http://schemas.microsoft.com/office/drawing/2014/main" id="{06EF7915-7F9E-15A4-6F7D-1196EAAE7E59}"/>
                </a:ext>
              </a:extLst>
            </p:cNvPr>
            <p:cNvSpPr/>
            <p:nvPr/>
          </p:nvSpPr>
          <p:spPr>
            <a:xfrm>
              <a:off x="665085" y="673966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" name="Google Shape;344;p37">
              <a:extLst>
                <a:ext uri="{FF2B5EF4-FFF2-40B4-BE49-F238E27FC236}">
                  <a16:creationId xmlns:a16="http://schemas.microsoft.com/office/drawing/2014/main" id="{39F1016D-BCF7-6B74-7802-8CCBE04EE84B}"/>
                </a:ext>
              </a:extLst>
            </p:cNvPr>
            <p:cNvSpPr txBox="1">
              <a:spLocks/>
            </p:cNvSpPr>
            <p:nvPr/>
          </p:nvSpPr>
          <p:spPr>
            <a:xfrm>
              <a:off x="665085" y="718214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1</a:t>
              </a:r>
            </a:p>
          </p:txBody>
        </p:sp>
      </p:grpSp>
      <p:sp>
        <p:nvSpPr>
          <p:cNvPr id="14" name="Google Shape;341;p37">
            <a:extLst>
              <a:ext uri="{FF2B5EF4-FFF2-40B4-BE49-F238E27FC236}">
                <a16:creationId xmlns:a16="http://schemas.microsoft.com/office/drawing/2014/main" id="{12F0167F-D4C2-E4E3-EBD1-6F3CF9104F47}"/>
              </a:ext>
            </a:extLst>
          </p:cNvPr>
          <p:cNvSpPr/>
          <p:nvPr/>
        </p:nvSpPr>
        <p:spPr>
          <a:xfrm>
            <a:off x="934305" y="2264359"/>
            <a:ext cx="378024" cy="375781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341;p37">
            <a:extLst>
              <a:ext uri="{FF2B5EF4-FFF2-40B4-BE49-F238E27FC236}">
                <a16:creationId xmlns:a16="http://schemas.microsoft.com/office/drawing/2014/main" id="{F3C88BEA-EACD-ADAE-7062-1BC1850EBBA3}"/>
              </a:ext>
            </a:extLst>
          </p:cNvPr>
          <p:cNvSpPr/>
          <p:nvPr/>
        </p:nvSpPr>
        <p:spPr>
          <a:xfrm>
            <a:off x="934305" y="3984838"/>
            <a:ext cx="378024" cy="375781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03830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08CC36C-590C-E8BB-40E1-D744FC51D5C1}"/>
              </a:ext>
            </a:extLst>
          </p:cNvPr>
          <p:cNvSpPr txBox="1">
            <a:spLocks/>
          </p:cNvSpPr>
          <p:nvPr/>
        </p:nvSpPr>
        <p:spPr>
          <a:xfrm>
            <a:off x="0" y="370880"/>
            <a:ext cx="12192000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solidFill>
                  <a:schemeClr val="bg1"/>
                </a:solidFill>
              </a:rPr>
              <a:t>Derivati energetici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403F80A-16FB-092D-09B5-3AACDDF948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9010182"/>
              </p:ext>
            </p:extLst>
          </p:nvPr>
        </p:nvGraphicFramePr>
        <p:xfrm>
          <a:off x="590719" y="2330505"/>
          <a:ext cx="4559425" cy="397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magine 6" descr="Mercato regolamentato">
            <a:extLst>
              <a:ext uri="{FF2B5EF4-FFF2-40B4-BE49-F238E27FC236}">
                <a16:creationId xmlns:a16="http://schemas.microsoft.com/office/drawing/2014/main" id="{50C3215C-9CEA-AE5B-04EF-40541F5EC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144" y="2352244"/>
            <a:ext cx="3136900" cy="1098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 descr="Mercati Over-The-Counter">
            <a:extLst>
              <a:ext uri="{FF2B5EF4-FFF2-40B4-BE49-F238E27FC236}">
                <a16:creationId xmlns:a16="http://schemas.microsoft.com/office/drawing/2014/main" id="{E2CBC38B-1597-6341-1A06-6C563626EB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415" y="2365891"/>
            <a:ext cx="3136900" cy="1098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magine 16" descr="Immagine che contiene mulino a vento, Turbina eolica, Parco eolico, turbina&#10;&#10;Descrizione generata automaticamente">
            <a:extLst>
              <a:ext uri="{FF2B5EF4-FFF2-40B4-BE49-F238E27FC236}">
                <a16:creationId xmlns:a16="http://schemas.microsoft.com/office/drawing/2014/main" id="{AFC9A862-EBD6-9A5F-0D0D-117F0CD5C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012" y="3796993"/>
            <a:ext cx="1206867" cy="1151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magine 20" descr="Immagine che contiene logo, simbolo, testo, Carattere&#10;&#10;Descrizione generata automaticamente">
            <a:extLst>
              <a:ext uri="{FF2B5EF4-FFF2-40B4-BE49-F238E27FC236}">
                <a16:creationId xmlns:a16="http://schemas.microsoft.com/office/drawing/2014/main" id="{B90812C1-E7CA-DDD4-3015-E1AEE32B12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6447" y="3806815"/>
            <a:ext cx="1206868" cy="1140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Immagine 22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E31FA3DE-6E6B-9BCC-D26E-8B78B38B9E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2034" y="3773720"/>
            <a:ext cx="1226627" cy="1173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magine 24" descr="Immagine che contiene Elementi grafici, logo, clipart, design&#10;&#10;Descrizione generata automaticamente">
            <a:extLst>
              <a:ext uri="{FF2B5EF4-FFF2-40B4-BE49-F238E27FC236}">
                <a16:creationId xmlns:a16="http://schemas.microsoft.com/office/drawing/2014/main" id="{177A0E73-8171-C4E8-0015-4C78AD380A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8230" y="3796993"/>
            <a:ext cx="1206866" cy="1151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Immagine 36" descr="Immagine che contiene testo, logo, Carattere, cerchio&#10;&#10;Descrizione generata automaticamente">
            <a:extLst>
              <a:ext uri="{FF2B5EF4-FFF2-40B4-BE49-F238E27FC236}">
                <a16:creationId xmlns:a16="http://schemas.microsoft.com/office/drawing/2014/main" id="{E5AFA262-C3EC-F24D-2482-2C6A18271E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2034" y="5197946"/>
            <a:ext cx="5795927" cy="1098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F56E635C-6293-FCCC-7F5F-5C67C834E872}"/>
              </a:ext>
            </a:extLst>
          </p:cNvPr>
          <p:cNvGrpSpPr/>
          <p:nvPr/>
        </p:nvGrpSpPr>
        <p:grpSpPr>
          <a:xfrm>
            <a:off x="1147948" y="512058"/>
            <a:ext cx="900156" cy="879296"/>
            <a:chOff x="764397" y="437513"/>
            <a:chExt cx="900156" cy="879296"/>
          </a:xfrm>
        </p:grpSpPr>
        <p:sp>
          <p:nvSpPr>
            <p:cNvPr id="3" name="Google Shape;341;p37">
              <a:extLst>
                <a:ext uri="{FF2B5EF4-FFF2-40B4-BE49-F238E27FC236}">
                  <a16:creationId xmlns:a16="http://schemas.microsoft.com/office/drawing/2014/main" id="{D3F556F2-CF0D-BB9B-4722-B63FCA810372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" name="Google Shape;344;p37">
              <a:extLst>
                <a:ext uri="{FF2B5EF4-FFF2-40B4-BE49-F238E27FC236}">
                  <a16:creationId xmlns:a16="http://schemas.microsoft.com/office/drawing/2014/main" id="{91BF6A56-E4E4-3C43-22B8-6015BAC6A49F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75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1;p37">
            <a:extLst>
              <a:ext uri="{FF2B5EF4-FFF2-40B4-BE49-F238E27FC236}">
                <a16:creationId xmlns:a16="http://schemas.microsoft.com/office/drawing/2014/main" id="{91261B47-0196-C882-F658-08516C6F6768}"/>
              </a:ext>
            </a:extLst>
          </p:cNvPr>
          <p:cNvSpPr/>
          <p:nvPr/>
        </p:nvSpPr>
        <p:spPr>
          <a:xfrm>
            <a:off x="842350" y="673966"/>
            <a:ext cx="900156" cy="879296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Google Shape;344;p37">
            <a:extLst>
              <a:ext uri="{FF2B5EF4-FFF2-40B4-BE49-F238E27FC236}">
                <a16:creationId xmlns:a16="http://schemas.microsoft.com/office/drawing/2014/main" id="{1D9D5DAD-D8EA-A795-080A-D19589B57762}"/>
              </a:ext>
            </a:extLst>
          </p:cNvPr>
          <p:cNvSpPr txBox="1">
            <a:spLocks/>
          </p:cNvSpPr>
          <p:nvPr/>
        </p:nvSpPr>
        <p:spPr>
          <a:xfrm>
            <a:off x="842350" y="718214"/>
            <a:ext cx="900000" cy="790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2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7302592-9277-5E57-84F2-072DA184D9C5}"/>
              </a:ext>
            </a:extLst>
          </p:cNvPr>
          <p:cNvGrpSpPr/>
          <p:nvPr/>
        </p:nvGrpSpPr>
        <p:grpSpPr>
          <a:xfrm>
            <a:off x="1973074" y="2261057"/>
            <a:ext cx="6691458" cy="1200329"/>
            <a:chOff x="1976552" y="2336108"/>
            <a:chExt cx="6691458" cy="1200329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FCBE21A-9B17-9583-3544-523F2CA54361}"/>
                </a:ext>
              </a:extLst>
            </p:cNvPr>
            <p:cNvSpPr txBox="1"/>
            <p:nvPr/>
          </p:nvSpPr>
          <p:spPr>
            <a:xfrm>
              <a:off x="2530257" y="2336108"/>
              <a:ext cx="61377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</a:rPr>
                <a:t>È importante comprendere come le dinamiche collegate ai prezzi energetici siano fondamentali nello sviluppo di strategie efficaci di </a:t>
              </a:r>
              <a:r>
                <a:rPr lang="it-IT" sz="1800" b="1" dirty="0">
                  <a:solidFill>
                    <a:srgbClr val="FFC000"/>
                  </a:solidFill>
                  <a:effectLst/>
                </a:rPr>
                <a:t>gestione</a:t>
              </a:r>
              <a:r>
                <a:rPr lang="it-IT" sz="1800" dirty="0">
                  <a:solidFill>
                    <a:schemeClr val="bg1"/>
                  </a:solidFill>
                  <a:effectLst/>
                </a:rPr>
                <a:t> e </a:t>
              </a:r>
              <a:r>
                <a:rPr lang="it-IT" sz="1800" b="1" dirty="0">
                  <a:solidFill>
                    <a:srgbClr val="FFC000"/>
                  </a:solidFill>
                  <a:effectLst/>
                </a:rPr>
                <a:t>copertura del rischio</a:t>
              </a:r>
              <a:endParaRPr lang="it-IT" b="1" dirty="0">
                <a:solidFill>
                  <a:srgbClr val="FFC000"/>
                </a:solidFill>
              </a:endParaRPr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0" name="Google Shape;341;p37">
              <a:extLst>
                <a:ext uri="{FF2B5EF4-FFF2-40B4-BE49-F238E27FC236}">
                  <a16:creationId xmlns:a16="http://schemas.microsoft.com/office/drawing/2014/main" id="{6BB4F7BB-7357-B6CA-704F-F73E2562828C}"/>
                </a:ext>
              </a:extLst>
            </p:cNvPr>
            <p:cNvSpPr/>
            <p:nvPr/>
          </p:nvSpPr>
          <p:spPr>
            <a:xfrm>
              <a:off x="1976552" y="236716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2" name="Immagine 11" descr="Immagine che contiene lampadina, Lampadina a incandescenza, Lampada fluorescente compatta, Lampada fluorescente&#10;&#10;Descrizione generata automaticamente">
            <a:extLst>
              <a:ext uri="{FF2B5EF4-FFF2-40B4-BE49-F238E27FC236}">
                <a16:creationId xmlns:a16="http://schemas.microsoft.com/office/drawing/2014/main" id="{286ED699-0074-5B2A-DE74-4A6614334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78386">
            <a:off x="8208039" y="2600162"/>
            <a:ext cx="5755935" cy="5755935"/>
          </a:xfrm>
          <a:prstGeom prst="rect">
            <a:avLst/>
          </a:prstGeom>
        </p:spPr>
      </p:pic>
      <p:sp>
        <p:nvSpPr>
          <p:cNvPr id="14" name="Titolo 13">
            <a:extLst>
              <a:ext uri="{FF2B5EF4-FFF2-40B4-BE49-F238E27FC236}">
                <a16:creationId xmlns:a16="http://schemas.microsoft.com/office/drawing/2014/main" id="{410CC1F2-10EA-033D-B05D-CEBE0947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0712"/>
            <a:ext cx="12192000" cy="763600"/>
          </a:xfrm>
        </p:spPr>
        <p:txBody>
          <a:bodyPr/>
          <a:lstStyle/>
          <a:p>
            <a:r>
              <a:rPr lang="it-IT" sz="4400" dirty="0">
                <a:solidFill>
                  <a:schemeClr val="bg1"/>
                </a:solidFill>
              </a:rPr>
              <a:t>Perché analizzare i Prezzi</a:t>
            </a:r>
            <a:r>
              <a:rPr lang="it-IT" dirty="0">
                <a:solidFill>
                  <a:schemeClr val="bg1"/>
                </a:solidFill>
              </a:rPr>
              <a:t> spot?</a:t>
            </a:r>
            <a:br>
              <a:rPr lang="it-IT" dirty="0">
                <a:solidFill>
                  <a:schemeClr val="bg1"/>
                </a:solidFill>
              </a:rPr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C15290A-A1E7-0328-1C95-FC626518E92A}"/>
              </a:ext>
            </a:extLst>
          </p:cNvPr>
          <p:cNvGrpSpPr/>
          <p:nvPr/>
        </p:nvGrpSpPr>
        <p:grpSpPr>
          <a:xfrm>
            <a:off x="1976552" y="4775323"/>
            <a:ext cx="6683201" cy="1200329"/>
            <a:chOff x="1976552" y="3464286"/>
            <a:chExt cx="6683201" cy="1200329"/>
          </a:xfrm>
        </p:grpSpPr>
        <p:sp>
          <p:nvSpPr>
            <p:cNvPr id="11" name="Google Shape;341;p37">
              <a:extLst>
                <a:ext uri="{FF2B5EF4-FFF2-40B4-BE49-F238E27FC236}">
                  <a16:creationId xmlns:a16="http://schemas.microsoft.com/office/drawing/2014/main" id="{D2C1D03E-BBC6-EADF-6C46-3BB6F6262478}"/>
                </a:ext>
              </a:extLst>
            </p:cNvPr>
            <p:cNvSpPr/>
            <p:nvPr/>
          </p:nvSpPr>
          <p:spPr>
            <a:xfrm>
              <a:off x="1976552" y="3464286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3579022-D6FA-2CF1-8334-0AD0AB28ACEC}"/>
                </a:ext>
              </a:extLst>
            </p:cNvPr>
            <p:cNvSpPr txBox="1"/>
            <p:nvPr/>
          </p:nvSpPr>
          <p:spPr>
            <a:xfrm>
              <a:off x="2522000" y="3464286"/>
              <a:ext cx="613775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0" i="0" dirty="0">
                  <a:solidFill>
                    <a:schemeClr val="bg1"/>
                  </a:solidFill>
                  <a:effectLst/>
                </a:rPr>
                <a:t>Nello specifico, l’analisi sui prezzi spot energetici fornisce </a:t>
              </a:r>
              <a:r>
                <a:rPr lang="it-IT" b="1" i="0" dirty="0">
                  <a:solidFill>
                    <a:srgbClr val="FFC000"/>
                  </a:solidFill>
                  <a:effectLst/>
                </a:rPr>
                <a:t>insight sui pattern di mercato</a:t>
              </a:r>
              <a:r>
                <a:rPr lang="it-IT" b="0" i="0" dirty="0">
                  <a:solidFill>
                    <a:schemeClr val="bg1"/>
                  </a:solidFill>
                  <a:effectLst/>
                </a:rPr>
                <a:t>, essenziali per una corretta valutazione e per un adeguato utilizzo degli strumenti derivati in tale contesto.</a:t>
              </a:r>
              <a:endParaRPr lang="it-IT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559C-2262-E7C7-6E34-49D954B348C7}"/>
              </a:ext>
            </a:extLst>
          </p:cNvPr>
          <p:cNvSpPr txBox="1"/>
          <p:nvPr/>
        </p:nvSpPr>
        <p:spPr>
          <a:xfrm>
            <a:off x="2521999" y="3381663"/>
            <a:ext cx="6137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</a:rPr>
              <a:t>Che si tratti del mercato gas o energia elettrica, i prezzi spot di un determinato giorno corrispondono al prezzo dei prodotti consegnati su </a:t>
            </a:r>
            <a:r>
              <a:rPr lang="it-IT" b="1" i="0" dirty="0">
                <a:solidFill>
                  <a:srgbClr val="FFC000"/>
                </a:solidFill>
                <a:effectLst/>
              </a:rPr>
              <a:t>un breve termine</a:t>
            </a:r>
            <a:r>
              <a:rPr lang="it-IT" b="0" i="0" dirty="0">
                <a:solidFill>
                  <a:schemeClr val="bg1"/>
                </a:solidFill>
                <a:effectLst/>
              </a:rPr>
              <a:t>, tendenzialmente il giorno successivo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Google Shape;341;p37">
            <a:extLst>
              <a:ext uri="{FF2B5EF4-FFF2-40B4-BE49-F238E27FC236}">
                <a16:creationId xmlns:a16="http://schemas.microsoft.com/office/drawing/2014/main" id="{F7C9735E-2E9A-8B2D-A1B9-4BB4A00ED99D}"/>
              </a:ext>
            </a:extLst>
          </p:cNvPr>
          <p:cNvSpPr/>
          <p:nvPr/>
        </p:nvSpPr>
        <p:spPr>
          <a:xfrm>
            <a:off x="1973074" y="3429000"/>
            <a:ext cx="378024" cy="375781"/>
          </a:xfrm>
          <a:custGeom>
            <a:avLst/>
            <a:gdLst/>
            <a:ahLst/>
            <a:cxnLst/>
            <a:rect l="l" t="t" r="r" b="b"/>
            <a:pathLst>
              <a:path w="27230" h="26599" extrusionOk="0">
                <a:moveTo>
                  <a:pt x="13614" y="0"/>
                </a:moveTo>
                <a:cubicBezTo>
                  <a:pt x="12791" y="0"/>
                  <a:pt x="11966" y="316"/>
                  <a:pt x="11335" y="947"/>
                </a:cubicBezTo>
                <a:lnTo>
                  <a:pt x="1262" y="11019"/>
                </a:lnTo>
                <a:cubicBezTo>
                  <a:pt x="0" y="12281"/>
                  <a:pt x="0" y="14317"/>
                  <a:pt x="1262" y="15567"/>
                </a:cubicBezTo>
                <a:lnTo>
                  <a:pt x="11335" y="25652"/>
                </a:lnTo>
                <a:cubicBezTo>
                  <a:pt x="11966" y="26283"/>
                  <a:pt x="12791" y="26599"/>
                  <a:pt x="13614" y="26599"/>
                </a:cubicBezTo>
                <a:cubicBezTo>
                  <a:pt x="14437" y="26599"/>
                  <a:pt x="15258" y="26283"/>
                  <a:pt x="15883" y="25652"/>
                </a:cubicBezTo>
                <a:lnTo>
                  <a:pt x="25968" y="15567"/>
                </a:lnTo>
                <a:cubicBezTo>
                  <a:pt x="27230" y="14317"/>
                  <a:pt x="27230" y="12281"/>
                  <a:pt x="25968" y="11019"/>
                </a:cubicBezTo>
                <a:lnTo>
                  <a:pt x="15883" y="947"/>
                </a:lnTo>
                <a:cubicBezTo>
                  <a:pt x="15258" y="316"/>
                  <a:pt x="14437" y="0"/>
                  <a:pt x="1361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04050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>
            <a:spLocks noGrp="1"/>
          </p:cNvSpPr>
          <p:nvPr>
            <p:ph type="title"/>
          </p:nvPr>
        </p:nvSpPr>
        <p:spPr>
          <a:xfrm>
            <a:off x="0" y="481566"/>
            <a:ext cx="12191999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Prezzi spot: caratteristiche principali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09" name="Google Shape;709;p47"/>
          <p:cNvSpPr/>
          <p:nvPr/>
        </p:nvSpPr>
        <p:spPr>
          <a:xfrm>
            <a:off x="5455135" y="3193354"/>
            <a:ext cx="1283111" cy="1265845"/>
          </a:xfrm>
          <a:custGeom>
            <a:avLst/>
            <a:gdLst/>
            <a:ahLst/>
            <a:cxnLst/>
            <a:rect l="l" t="t" r="r" b="b"/>
            <a:pathLst>
              <a:path w="39315" h="38786" extrusionOk="0">
                <a:moveTo>
                  <a:pt x="19659" y="1"/>
                </a:moveTo>
                <a:cubicBezTo>
                  <a:pt x="18964" y="1"/>
                  <a:pt x="18270" y="266"/>
                  <a:pt x="17740" y="796"/>
                </a:cubicBezTo>
                <a:lnTo>
                  <a:pt x="1072" y="17464"/>
                </a:lnTo>
                <a:cubicBezTo>
                  <a:pt x="0" y="18536"/>
                  <a:pt x="0" y="20250"/>
                  <a:pt x="1072" y="21322"/>
                </a:cubicBezTo>
                <a:lnTo>
                  <a:pt x="17740" y="37991"/>
                </a:lnTo>
                <a:cubicBezTo>
                  <a:pt x="18270" y="38521"/>
                  <a:pt x="18964" y="38785"/>
                  <a:pt x="19659" y="38785"/>
                </a:cubicBezTo>
                <a:cubicBezTo>
                  <a:pt x="20354" y="38785"/>
                  <a:pt x="21050" y="38521"/>
                  <a:pt x="21586" y="37991"/>
                </a:cubicBezTo>
                <a:lnTo>
                  <a:pt x="38255" y="21322"/>
                </a:lnTo>
                <a:cubicBezTo>
                  <a:pt x="39314" y="20250"/>
                  <a:pt x="39314" y="18536"/>
                  <a:pt x="38255" y="17464"/>
                </a:cubicBezTo>
                <a:lnTo>
                  <a:pt x="21586" y="796"/>
                </a:lnTo>
                <a:cubicBezTo>
                  <a:pt x="21050" y="266"/>
                  <a:pt x="20354" y="1"/>
                  <a:pt x="1965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13" name="Google Shape;713;p47"/>
          <p:cNvGrpSpPr/>
          <p:nvPr/>
        </p:nvGrpSpPr>
        <p:grpSpPr>
          <a:xfrm>
            <a:off x="8526197" y="1726935"/>
            <a:ext cx="2703824" cy="1934486"/>
            <a:chOff x="6394648" y="1219210"/>
            <a:chExt cx="2027868" cy="1450865"/>
          </a:xfrm>
        </p:grpSpPr>
        <p:sp>
          <p:nvSpPr>
            <p:cNvPr id="714" name="Google Shape;714;p47"/>
            <p:cNvSpPr txBox="1"/>
            <p:nvPr/>
          </p:nvSpPr>
          <p:spPr>
            <a:xfrm>
              <a:off x="6397675" y="1219210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00" b="1" dirty="0">
                  <a:solidFill>
                    <a:srgbClr val="5B9BD5"/>
                  </a:solidFill>
                  <a:latin typeface="Open Sans"/>
                  <a:ea typeface="Open Sans"/>
                  <a:cs typeface="Open Sans"/>
                  <a:sym typeface="Open Sans"/>
                </a:rPr>
                <a:t>Stagionalità</a:t>
              </a:r>
              <a:endParaRPr sz="2400" b="1" dirty="0">
                <a:solidFill>
                  <a:srgbClr val="5B9BD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47"/>
            <p:cNvSpPr txBox="1"/>
            <p:nvPr/>
          </p:nvSpPr>
          <p:spPr>
            <a:xfrm>
              <a:off x="6394648" y="1738605"/>
              <a:ext cx="2027868" cy="931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it-IT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Fortemente influenzati dall'istante considerato, i prezzi spot dell'elettricità mostrano pattern stagionali e ciclici</a:t>
              </a:r>
            </a:p>
          </p:txBody>
        </p:sp>
      </p:grpSp>
      <p:grpSp>
        <p:nvGrpSpPr>
          <p:cNvPr id="716" name="Google Shape;716;p47"/>
          <p:cNvGrpSpPr/>
          <p:nvPr/>
        </p:nvGrpSpPr>
        <p:grpSpPr>
          <a:xfrm>
            <a:off x="8399790" y="4201702"/>
            <a:ext cx="2773685" cy="1846990"/>
            <a:chOff x="667011" y="3016660"/>
            <a:chExt cx="2080264" cy="1385242"/>
          </a:xfrm>
        </p:grpSpPr>
        <p:sp>
          <p:nvSpPr>
            <p:cNvPr id="717" name="Google Shape;717;p47"/>
            <p:cNvSpPr txBox="1"/>
            <p:nvPr/>
          </p:nvSpPr>
          <p:spPr>
            <a:xfrm>
              <a:off x="667011" y="3016660"/>
              <a:ext cx="2080264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400" b="1" dirty="0">
                  <a:solidFill>
                    <a:srgbClr val="FFC000"/>
                  </a:solidFill>
                  <a:latin typeface="Open Sans"/>
                  <a:ea typeface="Open Sans"/>
                  <a:cs typeface="Open Sans"/>
                  <a:sym typeface="Open Sans"/>
                </a:rPr>
                <a:t>Mean-reversion</a:t>
              </a:r>
              <a:endParaRPr sz="2400" b="1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47"/>
            <p:cNvSpPr txBox="1"/>
            <p:nvPr/>
          </p:nvSpPr>
          <p:spPr>
            <a:xfrm>
              <a:off x="764843" y="3371980"/>
              <a:ext cx="1884600" cy="1029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it-IT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Tendono a convergere verso il loro livello di lungo periodo </a:t>
              </a:r>
            </a:p>
            <a:p>
              <a:pPr algn="r"/>
              <a:endParaRPr dirty="0">
                <a:solidFill>
                  <a:schemeClr val="bg1"/>
                </a:solidFill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0" name="Google Shape;720;p47"/>
          <p:cNvGrpSpPr/>
          <p:nvPr/>
        </p:nvGrpSpPr>
        <p:grpSpPr>
          <a:xfrm>
            <a:off x="1148967" y="1802299"/>
            <a:ext cx="2512800" cy="1934487"/>
            <a:chOff x="861725" y="1219210"/>
            <a:chExt cx="1884600" cy="1450866"/>
          </a:xfrm>
        </p:grpSpPr>
        <p:sp>
          <p:nvSpPr>
            <p:cNvPr id="721" name="Google Shape;721;p47"/>
            <p:cNvSpPr txBox="1"/>
            <p:nvPr/>
          </p:nvSpPr>
          <p:spPr>
            <a:xfrm>
              <a:off x="861725" y="1738618"/>
              <a:ext cx="1884600" cy="931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it-IT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Suscettibili a rapide variazioni a causa di fattori immediati, come la disponibilità istantanea di energia</a:t>
              </a:r>
              <a:endParaRPr dirty="0">
                <a:solidFill>
                  <a:schemeClr val="bg1"/>
                </a:solidFill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47"/>
            <p:cNvSpPr txBox="1"/>
            <p:nvPr/>
          </p:nvSpPr>
          <p:spPr>
            <a:xfrm>
              <a:off x="861725" y="1219210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400" b="1" dirty="0">
                  <a:solidFill>
                    <a:srgbClr val="ED7D31"/>
                  </a:solidFill>
                  <a:latin typeface="Open Sans"/>
                  <a:ea typeface="Open Sans"/>
                  <a:cs typeface="Open Sans"/>
                  <a:sym typeface="Open Sans"/>
                </a:rPr>
                <a:t>Volatilità</a:t>
              </a:r>
              <a:endParaRPr sz="2400" b="1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3" name="Google Shape;723;p47"/>
          <p:cNvGrpSpPr/>
          <p:nvPr/>
        </p:nvGrpSpPr>
        <p:grpSpPr>
          <a:xfrm>
            <a:off x="136478" y="4225375"/>
            <a:ext cx="3823347" cy="1974340"/>
            <a:chOff x="5628441" y="2956868"/>
            <a:chExt cx="2867510" cy="1480756"/>
          </a:xfrm>
        </p:grpSpPr>
        <p:sp>
          <p:nvSpPr>
            <p:cNvPr id="724" name="Google Shape;724;p47"/>
            <p:cNvSpPr txBox="1"/>
            <p:nvPr/>
          </p:nvSpPr>
          <p:spPr>
            <a:xfrm>
              <a:off x="5628441" y="2956868"/>
              <a:ext cx="286751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400" b="1" dirty="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Meccanismi di mercato</a:t>
              </a:r>
              <a:endParaRPr sz="24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47"/>
            <p:cNvSpPr txBox="1"/>
            <p:nvPr/>
          </p:nvSpPr>
          <p:spPr>
            <a:xfrm>
              <a:off x="6260647" y="3181165"/>
              <a:ext cx="2027867" cy="1256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chemeClr val="dk1"/>
                </a:buClr>
                <a:buSzPts val="1100"/>
              </a:pPr>
              <a:r>
                <a:rPr lang="it-IT" dirty="0">
                  <a:solidFill>
                    <a:schemeClr val="bg1"/>
                  </a:solidFill>
                  <a:sym typeface="Open Sans"/>
                </a:rPr>
                <a:t>Possono variare in base a meccanismi di mercato, mostrando diversità regionali significative.</a:t>
              </a:r>
              <a:endParaRPr dirty="0">
                <a:solidFill>
                  <a:schemeClr val="bg1"/>
                </a:solidFill>
                <a:sym typeface="Open Sans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2A653307-919A-C174-5972-7EDBD763DEFE}"/>
              </a:ext>
            </a:extLst>
          </p:cNvPr>
          <p:cNvGrpSpPr/>
          <p:nvPr/>
        </p:nvGrpSpPr>
        <p:grpSpPr>
          <a:xfrm>
            <a:off x="764397" y="437513"/>
            <a:ext cx="900156" cy="879296"/>
            <a:chOff x="764397" y="437513"/>
            <a:chExt cx="900156" cy="879296"/>
          </a:xfrm>
        </p:grpSpPr>
        <p:sp>
          <p:nvSpPr>
            <p:cNvPr id="2" name="Google Shape;341;p37">
              <a:extLst>
                <a:ext uri="{FF2B5EF4-FFF2-40B4-BE49-F238E27FC236}">
                  <a16:creationId xmlns:a16="http://schemas.microsoft.com/office/drawing/2014/main" id="{91261B47-0196-C882-F658-08516C6F6768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" name="Google Shape;344;p37">
              <a:extLst>
                <a:ext uri="{FF2B5EF4-FFF2-40B4-BE49-F238E27FC236}">
                  <a16:creationId xmlns:a16="http://schemas.microsoft.com/office/drawing/2014/main" id="{1D9D5DAD-D8EA-A795-080A-D19589B57762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2</a:t>
              </a:r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8288C4B9-9CFD-18BC-6FEF-AB12AE65232A}"/>
              </a:ext>
            </a:extLst>
          </p:cNvPr>
          <p:cNvGrpSpPr/>
          <p:nvPr/>
        </p:nvGrpSpPr>
        <p:grpSpPr>
          <a:xfrm>
            <a:off x="3862428" y="1609076"/>
            <a:ext cx="4459072" cy="4434399"/>
            <a:chOff x="3867334" y="1609078"/>
            <a:chExt cx="4459072" cy="4434399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1B7E6170-EEA0-6443-59E4-1F304AB6B32D}"/>
                </a:ext>
              </a:extLst>
            </p:cNvPr>
            <p:cNvGrpSpPr/>
            <p:nvPr/>
          </p:nvGrpSpPr>
          <p:grpSpPr>
            <a:xfrm>
              <a:off x="3867334" y="1609078"/>
              <a:ext cx="4459072" cy="4434399"/>
              <a:chOff x="3867334" y="1609078"/>
              <a:chExt cx="4459072" cy="4434399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FE42FBA4-65D1-DDE8-0311-1E5FF148723F}"/>
                  </a:ext>
                </a:extLst>
              </p:cNvPr>
              <p:cNvGrpSpPr/>
              <p:nvPr/>
            </p:nvGrpSpPr>
            <p:grpSpPr>
              <a:xfrm>
                <a:off x="5031953" y="3942492"/>
                <a:ext cx="2129836" cy="2100985"/>
                <a:chOff x="5031953" y="3942492"/>
                <a:chExt cx="2129836" cy="2100985"/>
              </a:xfrm>
            </p:grpSpPr>
            <p:sp>
              <p:nvSpPr>
                <p:cNvPr id="710" name="Google Shape;710;p47"/>
                <p:cNvSpPr/>
                <p:nvPr/>
              </p:nvSpPr>
              <p:spPr>
                <a:xfrm>
                  <a:off x="5031953" y="3942492"/>
                  <a:ext cx="2129836" cy="2100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9" h="64375" extrusionOk="0">
                      <a:moveTo>
                        <a:pt x="32623" y="0"/>
                      </a:moveTo>
                      <a:cubicBezTo>
                        <a:pt x="31468" y="0"/>
                        <a:pt x="30313" y="441"/>
                        <a:pt x="29432" y="1322"/>
                      </a:cubicBezTo>
                      <a:lnTo>
                        <a:pt x="1762" y="28992"/>
                      </a:lnTo>
                      <a:cubicBezTo>
                        <a:pt x="0" y="30754"/>
                        <a:pt x="0" y="33611"/>
                        <a:pt x="1762" y="35374"/>
                      </a:cubicBezTo>
                      <a:lnTo>
                        <a:pt x="29432" y="63044"/>
                      </a:lnTo>
                      <a:cubicBezTo>
                        <a:pt x="30313" y="63931"/>
                        <a:pt x="31468" y="64374"/>
                        <a:pt x="32623" y="64374"/>
                      </a:cubicBezTo>
                      <a:cubicBezTo>
                        <a:pt x="33778" y="64374"/>
                        <a:pt x="34933" y="63931"/>
                        <a:pt x="35814" y="63044"/>
                      </a:cubicBezTo>
                      <a:lnTo>
                        <a:pt x="63484" y="35374"/>
                      </a:lnTo>
                      <a:cubicBezTo>
                        <a:pt x="65258" y="33611"/>
                        <a:pt x="65258" y="30754"/>
                        <a:pt x="63484" y="28992"/>
                      </a:cubicBezTo>
                      <a:lnTo>
                        <a:pt x="35814" y="1322"/>
                      </a:lnTo>
                      <a:cubicBezTo>
                        <a:pt x="34933" y="441"/>
                        <a:pt x="33778" y="0"/>
                        <a:pt x="32623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11" name="Google Shape;711;p47"/>
                <p:cNvSpPr/>
                <p:nvPr/>
              </p:nvSpPr>
              <p:spPr>
                <a:xfrm>
                  <a:off x="5201376" y="5191805"/>
                  <a:ext cx="717745" cy="71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2" h="22004" extrusionOk="0">
                      <a:moveTo>
                        <a:pt x="11002" y="1"/>
                      </a:moveTo>
                      <a:cubicBezTo>
                        <a:pt x="4918" y="1"/>
                        <a:pt x="0" y="4930"/>
                        <a:pt x="0" y="11002"/>
                      </a:cubicBezTo>
                      <a:cubicBezTo>
                        <a:pt x="0" y="17074"/>
                        <a:pt x="4918" y="22003"/>
                        <a:pt x="11002" y="22003"/>
                      </a:cubicBezTo>
                      <a:cubicBezTo>
                        <a:pt x="17074" y="22003"/>
                        <a:pt x="21991" y="17074"/>
                        <a:pt x="21991" y="11002"/>
                      </a:cubicBezTo>
                      <a:cubicBezTo>
                        <a:pt x="21991" y="4930"/>
                        <a:pt x="17074" y="1"/>
                        <a:pt x="110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12" name="Google Shape;712;p47"/>
                <p:cNvSpPr/>
                <p:nvPr/>
              </p:nvSpPr>
              <p:spPr>
                <a:xfrm>
                  <a:off x="5270927" y="5261747"/>
                  <a:ext cx="578616" cy="578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9" h="17730" extrusionOk="0">
                      <a:moveTo>
                        <a:pt x="8871" y="1"/>
                      </a:moveTo>
                      <a:cubicBezTo>
                        <a:pt x="3977" y="1"/>
                        <a:pt x="0" y="3966"/>
                        <a:pt x="0" y="8859"/>
                      </a:cubicBezTo>
                      <a:cubicBezTo>
                        <a:pt x="0" y="13753"/>
                        <a:pt x="3977" y="17729"/>
                        <a:pt x="8871" y="17729"/>
                      </a:cubicBezTo>
                      <a:cubicBezTo>
                        <a:pt x="13764" y="17729"/>
                        <a:pt x="17729" y="13753"/>
                        <a:pt x="17729" y="8859"/>
                      </a:cubicBezTo>
                      <a:cubicBezTo>
                        <a:pt x="17729" y="3966"/>
                        <a:pt x="13764" y="1"/>
                        <a:pt x="8871" y="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en" sz="2667" dirty="0"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4</a:t>
                  </a:r>
                  <a:endParaRPr sz="2667" dirty="0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19" name="Elemento grafico 18" descr="Valigetta con riempimento a tinta unita">
                  <a:extLst>
                    <a:ext uri="{FF2B5EF4-FFF2-40B4-BE49-F238E27FC236}">
                      <a16:creationId xmlns:a16="http://schemas.microsoft.com/office/drawing/2014/main" id="{28252C13-2710-C515-15B6-29AA6CE37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2922" y="4488101"/>
                  <a:ext cx="846155" cy="846155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uppo 31">
                <a:extLst>
                  <a:ext uri="{FF2B5EF4-FFF2-40B4-BE49-F238E27FC236}">
                    <a16:creationId xmlns:a16="http://schemas.microsoft.com/office/drawing/2014/main" id="{EF48E674-C633-34F1-3765-D19C2DB9FE42}"/>
                  </a:ext>
                </a:extLst>
              </p:cNvPr>
              <p:cNvGrpSpPr/>
              <p:nvPr/>
            </p:nvGrpSpPr>
            <p:grpSpPr>
              <a:xfrm>
                <a:off x="5031953" y="1609078"/>
                <a:ext cx="2129836" cy="2100985"/>
                <a:chOff x="5031953" y="1609078"/>
                <a:chExt cx="2129836" cy="2100985"/>
              </a:xfrm>
            </p:grpSpPr>
            <p:sp>
              <p:nvSpPr>
                <p:cNvPr id="702" name="Google Shape;702;p47"/>
                <p:cNvSpPr/>
                <p:nvPr/>
              </p:nvSpPr>
              <p:spPr>
                <a:xfrm>
                  <a:off x="5031953" y="1609078"/>
                  <a:ext cx="2129836" cy="2100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9" h="64375" extrusionOk="0">
                      <a:moveTo>
                        <a:pt x="32623" y="0"/>
                      </a:moveTo>
                      <a:cubicBezTo>
                        <a:pt x="31468" y="0"/>
                        <a:pt x="30313" y="444"/>
                        <a:pt x="29432" y="1331"/>
                      </a:cubicBezTo>
                      <a:lnTo>
                        <a:pt x="1762" y="29001"/>
                      </a:lnTo>
                      <a:cubicBezTo>
                        <a:pt x="0" y="30763"/>
                        <a:pt x="0" y="33620"/>
                        <a:pt x="1762" y="35383"/>
                      </a:cubicBezTo>
                      <a:lnTo>
                        <a:pt x="29432" y="63053"/>
                      </a:lnTo>
                      <a:cubicBezTo>
                        <a:pt x="30313" y="63934"/>
                        <a:pt x="31468" y="64374"/>
                        <a:pt x="32623" y="64374"/>
                      </a:cubicBezTo>
                      <a:cubicBezTo>
                        <a:pt x="33778" y="64374"/>
                        <a:pt x="34933" y="63934"/>
                        <a:pt x="35814" y="63053"/>
                      </a:cubicBezTo>
                      <a:lnTo>
                        <a:pt x="63484" y="35383"/>
                      </a:lnTo>
                      <a:cubicBezTo>
                        <a:pt x="65258" y="33620"/>
                        <a:pt x="65258" y="30763"/>
                        <a:pt x="63484" y="29001"/>
                      </a:cubicBezTo>
                      <a:lnTo>
                        <a:pt x="35814" y="1331"/>
                      </a:lnTo>
                      <a:cubicBezTo>
                        <a:pt x="34933" y="444"/>
                        <a:pt x="33778" y="0"/>
                        <a:pt x="32623" y="0"/>
                      </a:cubicBezTo>
                      <a:close/>
                    </a:path>
                  </a:pathLst>
                </a:custGeom>
                <a:solidFill>
                  <a:srgbClr val="5B9BD5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03" name="Google Shape;703;p47"/>
                <p:cNvSpPr/>
                <p:nvPr/>
              </p:nvSpPr>
              <p:spPr>
                <a:xfrm>
                  <a:off x="6312761" y="1729837"/>
                  <a:ext cx="717713" cy="718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1" h="22003" extrusionOk="0">
                      <a:moveTo>
                        <a:pt x="10990" y="0"/>
                      </a:moveTo>
                      <a:cubicBezTo>
                        <a:pt x="4917" y="0"/>
                        <a:pt x="0" y="4929"/>
                        <a:pt x="0" y="11001"/>
                      </a:cubicBezTo>
                      <a:cubicBezTo>
                        <a:pt x="0" y="17074"/>
                        <a:pt x="4917" y="22003"/>
                        <a:pt x="10990" y="22003"/>
                      </a:cubicBezTo>
                      <a:cubicBezTo>
                        <a:pt x="17074" y="22003"/>
                        <a:pt x="21991" y="17074"/>
                        <a:pt x="21991" y="11001"/>
                      </a:cubicBezTo>
                      <a:cubicBezTo>
                        <a:pt x="21991" y="4929"/>
                        <a:pt x="17074" y="0"/>
                        <a:pt x="109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04" name="Google Shape;704;p47"/>
                <p:cNvSpPr/>
                <p:nvPr/>
              </p:nvSpPr>
              <p:spPr>
                <a:xfrm>
                  <a:off x="6382312" y="1799389"/>
                  <a:ext cx="578616" cy="578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9" h="17729" extrusionOk="0">
                      <a:moveTo>
                        <a:pt x="8859" y="0"/>
                      </a:moveTo>
                      <a:cubicBezTo>
                        <a:pt x="3965" y="0"/>
                        <a:pt x="0" y="3977"/>
                        <a:pt x="0" y="8870"/>
                      </a:cubicBezTo>
                      <a:cubicBezTo>
                        <a:pt x="0" y="13764"/>
                        <a:pt x="3965" y="17729"/>
                        <a:pt x="8859" y="17729"/>
                      </a:cubicBezTo>
                      <a:cubicBezTo>
                        <a:pt x="13752" y="17729"/>
                        <a:pt x="17729" y="13764"/>
                        <a:pt x="17729" y="8870"/>
                      </a:cubicBezTo>
                      <a:cubicBezTo>
                        <a:pt x="17729" y="3977"/>
                        <a:pt x="13752" y="0"/>
                        <a:pt x="8859" y="0"/>
                      </a:cubicBezTo>
                      <a:close/>
                    </a:path>
                  </a:pathLst>
                </a:custGeom>
                <a:solidFill>
                  <a:srgbClr val="5B9BD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en" sz="2667" dirty="0"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2</a:t>
                  </a:r>
                  <a:endParaRPr sz="2667" dirty="0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9" name="Immagine 8" descr="Immagine che contiene creatività, foglia&#10;&#10;Descrizione generata automaticamente con attendibilità bassa">
                  <a:extLst>
                    <a:ext uri="{FF2B5EF4-FFF2-40B4-BE49-F238E27FC236}">
                      <a16:creationId xmlns:a16="http://schemas.microsoft.com/office/drawing/2014/main" id="{8508E66A-D841-4F6F-C17F-9CAF4AD63F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2039" y="1962422"/>
                  <a:ext cx="1305386" cy="1305386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uppo 32">
                <a:extLst>
                  <a:ext uri="{FF2B5EF4-FFF2-40B4-BE49-F238E27FC236}">
                    <a16:creationId xmlns:a16="http://schemas.microsoft.com/office/drawing/2014/main" id="{AE4E6063-7396-ECF1-A662-1A84C44396EB}"/>
                  </a:ext>
                </a:extLst>
              </p:cNvPr>
              <p:cNvGrpSpPr/>
              <p:nvPr/>
            </p:nvGrpSpPr>
            <p:grpSpPr>
              <a:xfrm>
                <a:off x="6196570" y="2777874"/>
                <a:ext cx="2129836" cy="2100692"/>
                <a:chOff x="6196570" y="2777874"/>
                <a:chExt cx="2129836" cy="2100692"/>
              </a:xfrm>
            </p:grpSpPr>
            <p:sp>
              <p:nvSpPr>
                <p:cNvPr id="706" name="Google Shape;706;p47"/>
                <p:cNvSpPr/>
                <p:nvPr/>
              </p:nvSpPr>
              <p:spPr>
                <a:xfrm>
                  <a:off x="6196570" y="2777874"/>
                  <a:ext cx="2129836" cy="210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9" h="64366" extrusionOk="0">
                      <a:moveTo>
                        <a:pt x="32623" y="0"/>
                      </a:moveTo>
                      <a:cubicBezTo>
                        <a:pt x="31468" y="0"/>
                        <a:pt x="30313" y="441"/>
                        <a:pt x="29432" y="1322"/>
                      </a:cubicBezTo>
                      <a:lnTo>
                        <a:pt x="1762" y="28992"/>
                      </a:lnTo>
                      <a:cubicBezTo>
                        <a:pt x="0" y="30754"/>
                        <a:pt x="0" y="33611"/>
                        <a:pt x="1762" y="35374"/>
                      </a:cubicBezTo>
                      <a:lnTo>
                        <a:pt x="29432" y="63044"/>
                      </a:lnTo>
                      <a:cubicBezTo>
                        <a:pt x="30313" y="63925"/>
                        <a:pt x="31468" y="64365"/>
                        <a:pt x="32623" y="64365"/>
                      </a:cubicBezTo>
                      <a:cubicBezTo>
                        <a:pt x="33778" y="64365"/>
                        <a:pt x="34933" y="63925"/>
                        <a:pt x="35814" y="63044"/>
                      </a:cubicBezTo>
                      <a:lnTo>
                        <a:pt x="63496" y="35374"/>
                      </a:lnTo>
                      <a:cubicBezTo>
                        <a:pt x="65258" y="33611"/>
                        <a:pt x="65258" y="30754"/>
                        <a:pt x="63496" y="28992"/>
                      </a:cubicBezTo>
                      <a:lnTo>
                        <a:pt x="35814" y="1322"/>
                      </a:lnTo>
                      <a:cubicBezTo>
                        <a:pt x="34933" y="441"/>
                        <a:pt x="33778" y="0"/>
                        <a:pt x="32623" y="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07" name="Google Shape;707;p47"/>
                <p:cNvSpPr/>
                <p:nvPr/>
              </p:nvSpPr>
              <p:spPr>
                <a:xfrm>
                  <a:off x="7459494" y="4022520"/>
                  <a:ext cx="718137" cy="71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4" h="22004" extrusionOk="0">
                      <a:moveTo>
                        <a:pt x="11002" y="1"/>
                      </a:moveTo>
                      <a:cubicBezTo>
                        <a:pt x="4930" y="1"/>
                        <a:pt x="0" y="4930"/>
                        <a:pt x="0" y="11002"/>
                      </a:cubicBezTo>
                      <a:cubicBezTo>
                        <a:pt x="0" y="17074"/>
                        <a:pt x="4930" y="22004"/>
                        <a:pt x="11002" y="22004"/>
                      </a:cubicBezTo>
                      <a:cubicBezTo>
                        <a:pt x="17074" y="22004"/>
                        <a:pt x="22003" y="17074"/>
                        <a:pt x="22003" y="11002"/>
                      </a:cubicBezTo>
                      <a:cubicBezTo>
                        <a:pt x="22003" y="4930"/>
                        <a:pt x="17074" y="1"/>
                        <a:pt x="110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08" name="Google Shape;708;p47"/>
                <p:cNvSpPr/>
                <p:nvPr/>
              </p:nvSpPr>
              <p:spPr>
                <a:xfrm>
                  <a:off x="7529436" y="4092461"/>
                  <a:ext cx="578256" cy="578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8" h="17718" extrusionOk="0">
                      <a:moveTo>
                        <a:pt x="8859" y="1"/>
                      </a:moveTo>
                      <a:cubicBezTo>
                        <a:pt x="3965" y="1"/>
                        <a:pt x="1" y="3966"/>
                        <a:pt x="1" y="8859"/>
                      </a:cubicBezTo>
                      <a:cubicBezTo>
                        <a:pt x="1" y="13753"/>
                        <a:pt x="3965" y="17717"/>
                        <a:pt x="8859" y="17717"/>
                      </a:cubicBezTo>
                      <a:cubicBezTo>
                        <a:pt x="13752" y="17717"/>
                        <a:pt x="17717" y="13753"/>
                        <a:pt x="17717" y="8859"/>
                      </a:cubicBezTo>
                      <a:cubicBezTo>
                        <a:pt x="17717" y="3966"/>
                        <a:pt x="13752" y="1"/>
                        <a:pt x="8859" y="1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en" sz="2667" dirty="0">
                      <a:solidFill>
                        <a:schemeClr val="bg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3</a:t>
                  </a:r>
                  <a:endParaRPr sz="2667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21" name="Elemento grafico 20" descr="Casuale con riempimento a tinta unita">
                  <a:extLst>
                    <a:ext uri="{FF2B5EF4-FFF2-40B4-BE49-F238E27FC236}">
                      <a16:creationId xmlns:a16="http://schemas.microsoft.com/office/drawing/2014/main" id="{1531FC7B-2F4C-C751-F491-7C08C6009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2920" y="3405432"/>
                  <a:ext cx="778755" cy="778755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uppo 30">
                <a:extLst>
                  <a:ext uri="{FF2B5EF4-FFF2-40B4-BE49-F238E27FC236}">
                    <a16:creationId xmlns:a16="http://schemas.microsoft.com/office/drawing/2014/main" id="{DC4132A4-B496-8950-FFB6-1C1B9012808A}"/>
                  </a:ext>
                </a:extLst>
              </p:cNvPr>
              <p:cNvGrpSpPr/>
              <p:nvPr/>
            </p:nvGrpSpPr>
            <p:grpSpPr>
              <a:xfrm>
                <a:off x="3867334" y="2777874"/>
                <a:ext cx="2129444" cy="2100692"/>
                <a:chOff x="3867334" y="2777874"/>
                <a:chExt cx="2129444" cy="2100692"/>
              </a:xfrm>
            </p:grpSpPr>
            <p:sp>
              <p:nvSpPr>
                <p:cNvPr id="699" name="Google Shape;699;p47"/>
                <p:cNvSpPr/>
                <p:nvPr/>
              </p:nvSpPr>
              <p:spPr>
                <a:xfrm>
                  <a:off x="3867334" y="2777874"/>
                  <a:ext cx="2129444" cy="210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47" h="64366" extrusionOk="0">
                      <a:moveTo>
                        <a:pt x="32623" y="0"/>
                      </a:moveTo>
                      <a:cubicBezTo>
                        <a:pt x="31468" y="0"/>
                        <a:pt x="30313" y="441"/>
                        <a:pt x="29432" y="1322"/>
                      </a:cubicBezTo>
                      <a:lnTo>
                        <a:pt x="1762" y="28992"/>
                      </a:lnTo>
                      <a:cubicBezTo>
                        <a:pt x="0" y="30754"/>
                        <a:pt x="0" y="33611"/>
                        <a:pt x="1762" y="35374"/>
                      </a:cubicBezTo>
                      <a:lnTo>
                        <a:pt x="29432" y="63044"/>
                      </a:lnTo>
                      <a:cubicBezTo>
                        <a:pt x="30313" y="63925"/>
                        <a:pt x="31468" y="64365"/>
                        <a:pt x="32623" y="64365"/>
                      </a:cubicBezTo>
                      <a:cubicBezTo>
                        <a:pt x="33778" y="64365"/>
                        <a:pt x="34933" y="63925"/>
                        <a:pt x="35814" y="63044"/>
                      </a:cubicBezTo>
                      <a:lnTo>
                        <a:pt x="63484" y="35374"/>
                      </a:lnTo>
                      <a:cubicBezTo>
                        <a:pt x="65246" y="33611"/>
                        <a:pt x="65246" y="30754"/>
                        <a:pt x="63484" y="28992"/>
                      </a:cubicBezTo>
                      <a:lnTo>
                        <a:pt x="35814" y="1322"/>
                      </a:lnTo>
                      <a:cubicBezTo>
                        <a:pt x="34933" y="441"/>
                        <a:pt x="33778" y="0"/>
                        <a:pt x="32623" y="0"/>
                      </a:cubicBezTo>
                      <a:close/>
                    </a:path>
                  </a:pathLst>
                </a:custGeom>
                <a:solidFill>
                  <a:srgbClr val="ED7D3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00" name="Google Shape;700;p47"/>
                <p:cNvSpPr/>
                <p:nvPr/>
              </p:nvSpPr>
              <p:spPr>
                <a:xfrm>
                  <a:off x="4017697" y="2913876"/>
                  <a:ext cx="718137" cy="71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4" h="22004" extrusionOk="0">
                      <a:moveTo>
                        <a:pt x="11002" y="0"/>
                      </a:moveTo>
                      <a:cubicBezTo>
                        <a:pt x="4930" y="0"/>
                        <a:pt x="1" y="4930"/>
                        <a:pt x="1" y="11002"/>
                      </a:cubicBezTo>
                      <a:cubicBezTo>
                        <a:pt x="1" y="17074"/>
                        <a:pt x="4930" y="22003"/>
                        <a:pt x="11002" y="22003"/>
                      </a:cubicBezTo>
                      <a:cubicBezTo>
                        <a:pt x="17074" y="22003"/>
                        <a:pt x="22004" y="17074"/>
                        <a:pt x="22004" y="11002"/>
                      </a:cubicBezTo>
                      <a:cubicBezTo>
                        <a:pt x="22004" y="4930"/>
                        <a:pt x="17074" y="0"/>
                        <a:pt x="110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01" name="Google Shape;701;p47"/>
                <p:cNvSpPr/>
                <p:nvPr/>
              </p:nvSpPr>
              <p:spPr>
                <a:xfrm>
                  <a:off x="4087640" y="2983819"/>
                  <a:ext cx="578648" cy="578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0" h="17717" extrusionOk="0">
                      <a:moveTo>
                        <a:pt x="8859" y="1"/>
                      </a:moveTo>
                      <a:cubicBezTo>
                        <a:pt x="3966" y="1"/>
                        <a:pt x="1" y="3965"/>
                        <a:pt x="1" y="8859"/>
                      </a:cubicBezTo>
                      <a:cubicBezTo>
                        <a:pt x="1" y="13752"/>
                        <a:pt x="3966" y="17717"/>
                        <a:pt x="8859" y="17717"/>
                      </a:cubicBezTo>
                      <a:cubicBezTo>
                        <a:pt x="13753" y="17717"/>
                        <a:pt x="17729" y="13752"/>
                        <a:pt x="17729" y="8859"/>
                      </a:cubicBezTo>
                      <a:cubicBezTo>
                        <a:pt x="17729" y="3965"/>
                        <a:pt x="13753" y="1"/>
                        <a:pt x="8859" y="1"/>
                      </a:cubicBezTo>
                      <a:close/>
                    </a:path>
                  </a:pathLst>
                </a:custGeom>
                <a:solidFill>
                  <a:srgbClr val="ED7D3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" sz="2667" dirty="0"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1</a:t>
                  </a:r>
                  <a:endParaRPr sz="2667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pic>
              <p:nvPicPr>
                <p:cNvPr id="23" name="Immagine 22">
                  <a:extLst>
                    <a:ext uri="{FF2B5EF4-FFF2-40B4-BE49-F238E27FC236}">
                      <a16:creationId xmlns:a16="http://schemas.microsoft.com/office/drawing/2014/main" id="{1ABF8196-72D7-E961-80A0-7635090CD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9615" y="3052828"/>
                  <a:ext cx="1713517" cy="1471609"/>
                </a:xfrm>
                <a:prstGeom prst="rect">
                  <a:avLst/>
                </a:prstGeom>
              </p:spPr>
            </p:pic>
          </p:grpSp>
        </p:grpSp>
        <p:sp>
          <p:nvSpPr>
            <p:cNvPr id="719" name="Google Shape;719;p47"/>
            <p:cNvSpPr/>
            <p:nvPr/>
          </p:nvSpPr>
          <p:spPr>
            <a:xfrm>
              <a:off x="5455500" y="3193685"/>
              <a:ext cx="1282785" cy="1265527"/>
            </a:xfrm>
            <a:custGeom>
              <a:avLst/>
              <a:gdLst/>
              <a:ahLst/>
              <a:cxnLst/>
              <a:rect l="l" t="t" r="r" b="b"/>
              <a:pathLst>
                <a:path w="33374" h="32925" extrusionOk="0">
                  <a:moveTo>
                    <a:pt x="16686" y="1"/>
                  </a:moveTo>
                  <a:cubicBezTo>
                    <a:pt x="16095" y="1"/>
                    <a:pt x="15503" y="224"/>
                    <a:pt x="15050" y="671"/>
                  </a:cubicBezTo>
                  <a:lnTo>
                    <a:pt x="894" y="14827"/>
                  </a:lnTo>
                  <a:cubicBezTo>
                    <a:pt x="1" y="15732"/>
                    <a:pt x="1" y="17184"/>
                    <a:pt x="894" y="18089"/>
                  </a:cubicBezTo>
                  <a:lnTo>
                    <a:pt x="15050" y="32246"/>
                  </a:lnTo>
                  <a:cubicBezTo>
                    <a:pt x="15503" y="32698"/>
                    <a:pt x="16095" y="32925"/>
                    <a:pt x="16686" y="32925"/>
                  </a:cubicBezTo>
                  <a:cubicBezTo>
                    <a:pt x="17277" y="32925"/>
                    <a:pt x="17866" y="32698"/>
                    <a:pt x="18312" y="32246"/>
                  </a:cubicBezTo>
                  <a:lnTo>
                    <a:pt x="32469" y="18089"/>
                  </a:lnTo>
                  <a:cubicBezTo>
                    <a:pt x="33374" y="17184"/>
                    <a:pt x="33374" y="15732"/>
                    <a:pt x="32469" y="14827"/>
                  </a:cubicBezTo>
                  <a:lnTo>
                    <a:pt x="18312" y="671"/>
                  </a:lnTo>
                  <a:cubicBezTo>
                    <a:pt x="17866" y="224"/>
                    <a:pt x="17277" y="1"/>
                    <a:pt x="16686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4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SPOT</a:t>
              </a:r>
              <a:endParaRPr sz="24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CB09CEF-6820-0931-5481-ED3DC682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469287"/>
            <a:ext cx="10290400" cy="7636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Forme integrali:</a:t>
            </a:r>
            <a:endParaRPr lang="it-IT" dirty="0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032F3617-B9D7-9094-B0D6-2CBF1D971EF7}"/>
              </a:ext>
            </a:extLst>
          </p:cNvPr>
          <p:cNvGrpSpPr/>
          <p:nvPr/>
        </p:nvGrpSpPr>
        <p:grpSpPr>
          <a:xfrm>
            <a:off x="501650" y="1785913"/>
            <a:ext cx="5116534" cy="910758"/>
            <a:chOff x="482600" y="2028705"/>
            <a:chExt cx="6000750" cy="1289133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C3674950-9F1E-D85A-CFCD-5AC37D24CC26}"/>
                </a:ext>
              </a:extLst>
            </p:cNvPr>
            <p:cNvSpPr/>
            <p:nvPr/>
          </p:nvSpPr>
          <p:spPr>
            <a:xfrm>
              <a:off x="482600" y="2073238"/>
              <a:ext cx="5981700" cy="1244600"/>
            </a:xfrm>
            <a:prstGeom prst="rect">
              <a:avLst/>
            </a:prstGeom>
            <a:gradFill>
              <a:gsLst>
                <a:gs pos="74000">
                  <a:srgbClr val="172F3A"/>
                </a:gs>
                <a:gs pos="41000">
                  <a:schemeClr val="accent5">
                    <a:lumMod val="97000"/>
                    <a:lumOff val="3000"/>
                  </a:schemeClr>
                </a:gs>
                <a:gs pos="26000">
                  <a:schemeClr val="accent5">
                    <a:alpha val="75000"/>
                    <a:lumMod val="66928"/>
                    <a:lumOff val="33072"/>
                  </a:schemeClr>
                </a:gs>
              </a:gsLst>
              <a:lin ang="150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5" name="Immagine 14" descr="Immagine che contiene Carattere, testo, calligrafia, bianco&#10;&#10;Descrizione generata automaticamente">
              <a:extLst>
                <a:ext uri="{FF2B5EF4-FFF2-40B4-BE49-F238E27FC236}">
                  <a16:creationId xmlns:a16="http://schemas.microsoft.com/office/drawing/2014/main" id="{357BDD6E-2DEA-B250-E768-58AE387D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600" y="2567634"/>
              <a:ext cx="5981700" cy="75020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CB5E091-6C09-A4B1-33D8-B5C9AFC552F4}"/>
                </a:ext>
              </a:extLst>
            </p:cNvPr>
            <p:cNvSpPr txBox="1"/>
            <p:nvPr/>
          </p:nvSpPr>
          <p:spPr>
            <a:xfrm>
              <a:off x="501650" y="2028705"/>
              <a:ext cx="598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Walk </a:t>
              </a:r>
              <a:r>
                <a:rPr lang="it-IT" sz="1800" b="1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Jump-Diffusion </a:t>
              </a:r>
              <a:r>
                <a:rPr lang="it-IT" sz="1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3818C252-32D3-49E7-DE99-9C9FFC35B136}"/>
              </a:ext>
            </a:extLst>
          </p:cNvPr>
          <p:cNvGrpSpPr/>
          <p:nvPr/>
        </p:nvGrpSpPr>
        <p:grpSpPr>
          <a:xfrm>
            <a:off x="517893" y="3523302"/>
            <a:ext cx="5100291" cy="947697"/>
            <a:chOff x="482600" y="3594559"/>
            <a:chExt cx="5981700" cy="1244921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A9089084-B40C-578F-5828-4E55E8EBC9F1}"/>
                </a:ext>
              </a:extLst>
            </p:cNvPr>
            <p:cNvSpPr/>
            <p:nvPr/>
          </p:nvSpPr>
          <p:spPr>
            <a:xfrm>
              <a:off x="482600" y="3594880"/>
              <a:ext cx="5981700" cy="1244600"/>
            </a:xfrm>
            <a:prstGeom prst="rect">
              <a:avLst/>
            </a:prstGeom>
            <a:gradFill>
              <a:gsLst>
                <a:gs pos="74000">
                  <a:srgbClr val="172F3A"/>
                </a:gs>
                <a:gs pos="41000">
                  <a:schemeClr val="accent5">
                    <a:lumMod val="97000"/>
                    <a:lumOff val="3000"/>
                  </a:schemeClr>
                </a:gs>
                <a:gs pos="26000">
                  <a:schemeClr val="accent5">
                    <a:alpha val="75000"/>
                    <a:lumMod val="66928"/>
                    <a:lumOff val="33072"/>
                  </a:schemeClr>
                </a:gs>
              </a:gsLst>
              <a:lin ang="150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6" name="Immagine 15" descr="Immagine che contiene Carattere, calligrafia, testo, bianco&#10;&#10;Descrizione generata automaticamente">
              <a:extLst>
                <a:ext uri="{FF2B5EF4-FFF2-40B4-BE49-F238E27FC236}">
                  <a16:creationId xmlns:a16="http://schemas.microsoft.com/office/drawing/2014/main" id="{868166D2-79D8-DF0F-B56B-5D2E474E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600" y="4086940"/>
              <a:ext cx="5981700" cy="7522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C13861DB-0EF0-B391-8E93-EA758E7019F4}"/>
                </a:ext>
              </a:extLst>
            </p:cNvPr>
            <p:cNvSpPr txBox="1"/>
            <p:nvPr/>
          </p:nvSpPr>
          <p:spPr>
            <a:xfrm>
              <a:off x="482600" y="3594559"/>
              <a:ext cx="594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solidFill>
                    <a:schemeClr val="bg1"/>
                  </a:solidFill>
                  <a:effectLst/>
                  <a:latin typeface="TimesNewRomanPSMT"/>
                </a:rPr>
                <a:t>Mean Reversion: Processo di Ornstein-Uhlenbeck </a:t>
              </a:r>
            </a:p>
            <a:p>
              <a:pPr algn="ctr"/>
              <a:endParaRPr lang="it-IT" b="1" dirty="0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C5BCD78-D3C1-B699-58A7-E06996719CC8}"/>
              </a:ext>
            </a:extLst>
          </p:cNvPr>
          <p:cNvGrpSpPr/>
          <p:nvPr/>
        </p:nvGrpSpPr>
        <p:grpSpPr>
          <a:xfrm>
            <a:off x="482600" y="5283827"/>
            <a:ext cx="5135584" cy="961258"/>
            <a:chOff x="482600" y="5098387"/>
            <a:chExt cx="5981700" cy="1262735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96DD5017-8056-1A60-07C4-BA799EC6BB6C}"/>
                </a:ext>
              </a:extLst>
            </p:cNvPr>
            <p:cNvSpPr/>
            <p:nvPr/>
          </p:nvSpPr>
          <p:spPr>
            <a:xfrm>
              <a:off x="482600" y="5116522"/>
              <a:ext cx="5981700" cy="1244600"/>
            </a:xfrm>
            <a:prstGeom prst="rect">
              <a:avLst/>
            </a:prstGeom>
            <a:gradFill>
              <a:gsLst>
                <a:gs pos="74000">
                  <a:srgbClr val="172F3A"/>
                </a:gs>
                <a:gs pos="41000">
                  <a:schemeClr val="accent5">
                    <a:lumMod val="97000"/>
                    <a:lumOff val="3000"/>
                  </a:schemeClr>
                </a:gs>
                <a:gs pos="26000">
                  <a:schemeClr val="accent5">
                    <a:alpha val="75000"/>
                    <a:lumMod val="66928"/>
                    <a:lumOff val="33072"/>
                  </a:schemeClr>
                </a:gs>
              </a:gsLst>
              <a:lin ang="150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32ADE9D6-F39A-DDD4-1FD0-855CE7EC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600" y="5564363"/>
              <a:ext cx="5981700" cy="79675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A5DDF2FC-1770-EEAD-180A-E02BF921FF70}"/>
                </a:ext>
              </a:extLst>
            </p:cNvPr>
            <p:cNvSpPr txBox="1"/>
            <p:nvPr/>
          </p:nvSpPr>
          <p:spPr>
            <a:xfrm>
              <a:off x="501650" y="5098387"/>
              <a:ext cx="594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solidFill>
                    <a:schemeClr val="bg1"/>
                  </a:solidFill>
                  <a:effectLst/>
                  <a:latin typeface="TimesNewRomanPSMT"/>
                </a:rPr>
                <a:t>Mean Reversion: Processo stocastico di Schwartz</a:t>
              </a:r>
              <a:endParaRPr lang="it-IT" b="1" dirty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B7D430D2-B794-8989-91CC-859F31567B44}"/>
              </a:ext>
            </a:extLst>
          </p:cNvPr>
          <p:cNvGrpSpPr/>
          <p:nvPr/>
        </p:nvGrpSpPr>
        <p:grpSpPr>
          <a:xfrm>
            <a:off x="5986646" y="1582478"/>
            <a:ext cx="2667000" cy="1349090"/>
            <a:chOff x="5841652" y="1576882"/>
            <a:chExt cx="2667000" cy="1349090"/>
          </a:xfrm>
        </p:grpSpPr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936143B2-BD42-B24A-7AE9-081EAE8C4E40}"/>
                </a:ext>
              </a:extLst>
            </p:cNvPr>
            <p:cNvSpPr/>
            <p:nvPr/>
          </p:nvSpPr>
          <p:spPr>
            <a:xfrm>
              <a:off x="5841652" y="1576882"/>
              <a:ext cx="2667000" cy="6731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i="0" dirty="0">
                  <a:effectLst/>
                </a:rPr>
                <a:t>Realismo delle Fluttuazioni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i="0" dirty="0">
                  <a:effectLst/>
                </a:rPr>
                <a:t>Flessibilità:</a:t>
              </a:r>
              <a:endParaRPr lang="it-IT" sz="1400" b="1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1BBC6E36-750D-F370-E084-1D1440680473}"/>
                </a:ext>
              </a:extLst>
            </p:cNvPr>
            <p:cNvSpPr/>
            <p:nvPr/>
          </p:nvSpPr>
          <p:spPr>
            <a:xfrm>
              <a:off x="5841652" y="2252872"/>
              <a:ext cx="2667000" cy="673100"/>
            </a:xfrm>
            <a:prstGeom prst="rect">
              <a:avLst/>
            </a:prstGeom>
            <a:solidFill>
              <a:srgbClr val="DC454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i="0" dirty="0">
                  <a:effectLst/>
                </a:rPr>
                <a:t>Complessità Computazionale: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i="0" dirty="0">
                  <a:effectLst/>
                </a:rPr>
                <a:t>Assunzioni di Mercato:</a:t>
              </a:r>
              <a:endParaRPr lang="it-IT" sz="1400" dirty="0"/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54FE6F1E-90AA-E602-39D6-2CFB90B1D6D9}"/>
              </a:ext>
            </a:extLst>
          </p:cNvPr>
          <p:cNvGrpSpPr/>
          <p:nvPr/>
        </p:nvGrpSpPr>
        <p:grpSpPr>
          <a:xfrm>
            <a:off x="5978525" y="5143529"/>
            <a:ext cx="2667000" cy="1255660"/>
            <a:chOff x="5978525" y="5006353"/>
            <a:chExt cx="2667000" cy="1255660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2DC13D77-644E-EE49-A097-802855D0F137}"/>
                </a:ext>
              </a:extLst>
            </p:cNvPr>
            <p:cNvSpPr/>
            <p:nvPr/>
          </p:nvSpPr>
          <p:spPr>
            <a:xfrm>
              <a:off x="5978525" y="5006353"/>
              <a:ext cx="2667000" cy="5825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i="0" dirty="0">
                  <a:effectLst/>
                </a:rPr>
                <a:t>Flessibilità: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i="0" dirty="0">
                  <a:effectLst/>
                </a:rPr>
                <a:t>Shock di Mercato:</a:t>
              </a:r>
              <a:endParaRPr lang="it-IT" sz="1400" b="1" dirty="0"/>
            </a:p>
          </p:txBody>
        </p: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A6E3B7C2-EC58-BEC1-9633-8E50E46B816E}"/>
                </a:ext>
              </a:extLst>
            </p:cNvPr>
            <p:cNvSpPr/>
            <p:nvPr/>
          </p:nvSpPr>
          <p:spPr>
            <a:xfrm>
              <a:off x="5978525" y="5588913"/>
              <a:ext cx="2667000" cy="673100"/>
            </a:xfrm>
            <a:prstGeom prst="rect">
              <a:avLst/>
            </a:prstGeom>
            <a:solidFill>
              <a:srgbClr val="DC454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i="0" dirty="0">
                  <a:effectLst/>
                </a:rPr>
                <a:t>Stima dei Parametri: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dirty="0"/>
                <a:t>Complessità Computazionale:</a:t>
              </a:r>
              <a:endParaRPr lang="it-IT" sz="1400" dirty="0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EC2E5556-BE92-5399-D8C7-3CC5ABBD054C}"/>
              </a:ext>
            </a:extLst>
          </p:cNvPr>
          <p:cNvGrpSpPr/>
          <p:nvPr/>
        </p:nvGrpSpPr>
        <p:grpSpPr>
          <a:xfrm>
            <a:off x="5978525" y="3326074"/>
            <a:ext cx="2667000" cy="1285772"/>
            <a:chOff x="5978525" y="3381141"/>
            <a:chExt cx="2667000" cy="1285772"/>
          </a:xfrm>
        </p:grpSpPr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D9D1D80D-6204-EB99-C4DE-E6F83EF30291}"/>
                </a:ext>
              </a:extLst>
            </p:cNvPr>
            <p:cNvSpPr/>
            <p:nvPr/>
          </p:nvSpPr>
          <p:spPr>
            <a:xfrm>
              <a:off x="5978525" y="3381141"/>
              <a:ext cx="2667000" cy="6731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i="0" dirty="0">
                  <a:effectLst/>
                </a:rPr>
                <a:t>Stabilità a Lungo Termine: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i="0" dirty="0">
                  <a:effectLst/>
                </a:rPr>
                <a:t>Aderenza ai Dati Empirici:</a:t>
              </a:r>
              <a:endParaRPr lang="it-IT" sz="1400" b="1" dirty="0"/>
            </a:p>
          </p:txBody>
        </p: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B10DD0EF-A875-F56D-8D85-CE7785CB2D87}"/>
                </a:ext>
              </a:extLst>
            </p:cNvPr>
            <p:cNvSpPr/>
            <p:nvPr/>
          </p:nvSpPr>
          <p:spPr>
            <a:xfrm>
              <a:off x="5978525" y="3993813"/>
              <a:ext cx="2667000" cy="673100"/>
            </a:xfrm>
            <a:prstGeom prst="rect">
              <a:avLst/>
            </a:prstGeom>
            <a:solidFill>
              <a:srgbClr val="DC454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i="0" dirty="0">
                  <a:effectLst/>
                </a:rPr>
                <a:t>Rischi di Estensione: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b="1" i="0" dirty="0">
                  <a:effectLst/>
                </a:rPr>
                <a:t>Sensibilità ai Parametri:</a:t>
              </a:r>
              <a:endParaRPr lang="it-IT" sz="1400" dirty="0"/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B64C6888-B791-A330-C645-1B90250AB6A2}"/>
              </a:ext>
            </a:extLst>
          </p:cNvPr>
          <p:cNvGrpSpPr/>
          <p:nvPr/>
        </p:nvGrpSpPr>
        <p:grpSpPr>
          <a:xfrm>
            <a:off x="764397" y="437513"/>
            <a:ext cx="900156" cy="879296"/>
            <a:chOff x="764397" y="437513"/>
            <a:chExt cx="900156" cy="879296"/>
          </a:xfrm>
        </p:grpSpPr>
        <p:sp>
          <p:nvSpPr>
            <p:cNvPr id="4" name="Google Shape;341;p37">
              <a:extLst>
                <a:ext uri="{FF2B5EF4-FFF2-40B4-BE49-F238E27FC236}">
                  <a16:creationId xmlns:a16="http://schemas.microsoft.com/office/drawing/2014/main" id="{64510F63-14F9-412A-7275-B633BD95E31C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" name="Google Shape;344;p37">
              <a:extLst>
                <a:ext uri="{FF2B5EF4-FFF2-40B4-BE49-F238E27FC236}">
                  <a16:creationId xmlns:a16="http://schemas.microsoft.com/office/drawing/2014/main" id="{6D38F8F6-8937-C04C-8E97-576185ECA987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2</a:t>
              </a:r>
            </a:p>
          </p:txBody>
        </p:sp>
      </p:grpSp>
      <p:sp>
        <p:nvSpPr>
          <p:cNvPr id="25" name="Rettangolo 24">
            <a:extLst>
              <a:ext uri="{FF2B5EF4-FFF2-40B4-BE49-F238E27FC236}">
                <a16:creationId xmlns:a16="http://schemas.microsoft.com/office/drawing/2014/main" id="{D1DA680B-F341-FF01-24AC-D854F504C661}"/>
              </a:ext>
            </a:extLst>
          </p:cNvPr>
          <p:cNvSpPr/>
          <p:nvPr/>
        </p:nvSpPr>
        <p:spPr>
          <a:xfrm>
            <a:off x="9022109" y="3322727"/>
            <a:ext cx="2718496" cy="13490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34E75BF-21E2-4918-442A-256E90D384B7}"/>
              </a:ext>
            </a:extLst>
          </p:cNvPr>
          <p:cNvSpPr/>
          <p:nvPr/>
        </p:nvSpPr>
        <p:spPr>
          <a:xfrm>
            <a:off x="9022109" y="5122051"/>
            <a:ext cx="2718496" cy="13490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B48F058B-D7EC-71BC-9EBD-97763618A47F}"/>
                  </a:ext>
                </a:extLst>
              </p:cNvPr>
              <p:cNvSpPr txBox="1"/>
              <p:nvPr/>
            </p:nvSpPr>
            <p:spPr>
              <a:xfrm>
                <a:off x="9133234" y="5104098"/>
                <a:ext cx="249624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/>
                        </m:ctrlPr>
                      </m:sSubPr>
                      <m:e>
                        <m:r>
                          <a:rPr lang="it-IT" sz="1400" b="0" i="1" smtClean="0"/>
                          <m:t>𝑊</m:t>
                        </m:r>
                      </m:e>
                      <m:sub>
                        <m:r>
                          <a:rPr lang="it-IT" sz="1400" b="0" i="1" smtClean="0"/>
                          <m:t>𝑡</m:t>
                        </m:r>
                      </m:sub>
                    </m:sSub>
                  </m:oMath>
                </a14:m>
                <a:r>
                  <a:rPr lang="it-IT" sz="1400" dirty="0"/>
                  <a:t> = Moto Browniano</a:t>
                </a:r>
                <a:endParaRPr lang="it-IT" sz="1400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sz="1400" i="1" smtClean="0"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400" i="1" dirty="0">
                    <a:ea typeface="Cambria Math" panose="02040503050406030204" pitchFamily="18" charset="0"/>
                  </a:rPr>
                  <a:t> = </a:t>
                </a:r>
                <a:r>
                  <a:rPr lang="it-IT" sz="1400" dirty="0"/>
                  <a:t>velocità di </a:t>
                </a:r>
                <a:r>
                  <a:rPr lang="it-IT" sz="1400" i="1" dirty="0" err="1"/>
                  <a:t>mean</a:t>
                </a:r>
                <a:r>
                  <a:rPr lang="it-IT" sz="1400" i="1" dirty="0"/>
                  <a:t> </a:t>
                </a:r>
                <a:r>
                  <a:rPr lang="it-IT" sz="1400" i="1" dirty="0" err="1"/>
                  <a:t>reversion</a:t>
                </a:r>
                <a:r>
                  <a:rPr lang="it-IT" sz="1400" i="1" dirty="0"/>
                  <a:t> </a:t>
                </a:r>
                <a:endParaRPr lang="it-IT" sz="1400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/>
                        </m:ctrlPr>
                      </m:sSubPr>
                      <m:e>
                        <m:r>
                          <a:rPr lang="it-IT" sz="1400" i="1" smtClean="0"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sz="1400" b="0" i="1" smtClean="0"/>
                          <m:t>𝐿</m:t>
                        </m:r>
                      </m:sub>
                    </m:sSub>
                  </m:oMath>
                </a14:m>
                <a:r>
                  <a:rPr lang="it-IT" sz="1400" dirty="0"/>
                  <a:t>= valor medio di lungo periodo </a:t>
                </a:r>
              </a:p>
              <a:p>
                <a:r>
                  <a:rPr lang="el-GR" sz="1400" dirty="0">
                    <a:effectLst/>
                  </a:rPr>
                  <a:t>σ</a:t>
                </a:r>
                <a:r>
                  <a:rPr lang="it-IT" sz="1400" dirty="0">
                    <a:effectLst/>
                  </a:rPr>
                  <a:t> </a:t>
                </a:r>
                <a:r>
                  <a:rPr lang="it-IT" sz="1400" dirty="0"/>
                  <a:t>= volatilità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/>
                        </m:ctrlPr>
                      </m:sSubPr>
                      <m:e>
                        <m:r>
                          <a:rPr lang="it-IT" sz="1400" b="0" i="1" smtClean="0"/>
                          <m:t>𝑆</m:t>
                        </m:r>
                      </m:e>
                      <m:sub>
                        <m:r>
                          <a:rPr lang="it-IT" sz="1400" b="0" i="1" smtClean="0"/>
                          <m:t>𝑡</m:t>
                        </m:r>
                      </m:sub>
                    </m:sSub>
                  </m:oMath>
                </a14:m>
                <a:endParaRPr lang="it-IT" sz="14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/>
                        </m:ctrlPr>
                      </m:sSubPr>
                      <m:e>
                        <m:r>
                          <a:rPr lang="it-IT" sz="1400" b="0" i="1" smtClean="0"/>
                          <m:t>𝑆</m:t>
                        </m:r>
                      </m:e>
                      <m:sub>
                        <m:r>
                          <a:rPr lang="it-IT" sz="1400" b="0" i="1" smtClean="0"/>
                          <m:t>0</m:t>
                        </m:r>
                      </m:sub>
                    </m:sSub>
                  </m:oMath>
                </a14:m>
                <a:r>
                  <a:rPr lang="it-IT" sz="1400" dirty="0"/>
                  <a:t> = Prezzo spot iniziale</a:t>
                </a:r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B48F058B-D7EC-71BC-9EBD-97763618A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34" y="5104098"/>
                <a:ext cx="2496246" cy="1384995"/>
              </a:xfrm>
              <a:prstGeom prst="rect">
                <a:avLst/>
              </a:prstGeom>
              <a:blipFill>
                <a:blip r:embed="rId6"/>
                <a:stretch>
                  <a:fillRect l="-1015" t="-909" b="-45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7589A4A6-FD61-3C50-027D-EE26CEA5EF59}"/>
                  </a:ext>
                </a:extLst>
              </p:cNvPr>
              <p:cNvSpPr txBox="1"/>
              <p:nvPr/>
            </p:nvSpPr>
            <p:spPr>
              <a:xfrm>
                <a:off x="9133234" y="3442295"/>
                <a:ext cx="2496246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/>
                        </m:ctrlPr>
                      </m:sSubPr>
                      <m:e>
                        <m:r>
                          <a:rPr lang="it-IT" sz="1400" b="0" i="1" smtClean="0"/>
                          <m:t>𝑊</m:t>
                        </m:r>
                      </m:e>
                      <m:sub>
                        <m:r>
                          <a:rPr lang="it-IT" sz="1400" b="0" i="1" smtClean="0"/>
                          <m:t>𝑡</m:t>
                        </m:r>
                      </m:sub>
                    </m:sSub>
                  </m:oMath>
                </a14:m>
                <a:r>
                  <a:rPr lang="it-IT" sz="1400" dirty="0"/>
                  <a:t> = Moto Browniano</a:t>
                </a:r>
                <a:endParaRPr lang="it-IT" sz="1400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sz="1400" i="1" smtClean="0"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400" i="1" dirty="0">
                    <a:ea typeface="Cambria Math" panose="02040503050406030204" pitchFamily="18" charset="0"/>
                  </a:rPr>
                  <a:t> = </a:t>
                </a:r>
                <a:r>
                  <a:rPr lang="it-IT" sz="1400" dirty="0"/>
                  <a:t>velocità di </a:t>
                </a:r>
                <a:r>
                  <a:rPr lang="it-IT" sz="1400" i="1" dirty="0" err="1"/>
                  <a:t>mean</a:t>
                </a:r>
                <a:r>
                  <a:rPr lang="it-IT" sz="1400" i="1" dirty="0"/>
                  <a:t> </a:t>
                </a:r>
                <a:r>
                  <a:rPr lang="it-IT" sz="1400" i="1" dirty="0" err="1"/>
                  <a:t>reversion</a:t>
                </a:r>
                <a:r>
                  <a:rPr lang="it-IT" sz="1400" i="1" dirty="0"/>
                  <a:t> </a:t>
                </a:r>
                <a:endParaRPr lang="it-IT" sz="1400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sz="1400" i="1" smtClean="0"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sz="1400" b="0" i="1" smtClean="0"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400" dirty="0"/>
                  <a:t>= </a:t>
                </a:r>
                <a:r>
                  <a:rPr lang="it-IT" sz="1400" dirty="0" err="1"/>
                  <a:t>Drift</a:t>
                </a:r>
                <a:endParaRPr lang="it-IT" sz="1400" dirty="0"/>
              </a:p>
              <a:p>
                <a:r>
                  <a:rPr lang="el-GR" sz="1400" dirty="0">
                    <a:effectLst/>
                  </a:rPr>
                  <a:t>σ</a:t>
                </a:r>
                <a:r>
                  <a:rPr lang="it-IT" sz="1400" dirty="0">
                    <a:effectLst/>
                  </a:rPr>
                  <a:t> </a:t>
                </a:r>
                <a:r>
                  <a:rPr lang="it-IT" sz="1400" dirty="0"/>
                  <a:t>= volatilità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/>
                        </m:ctrlPr>
                      </m:sSubPr>
                      <m:e>
                        <m:r>
                          <a:rPr lang="it-IT" sz="1400" b="0" i="1" smtClean="0"/>
                          <m:t>𝑆</m:t>
                        </m:r>
                      </m:e>
                      <m:sub>
                        <m:r>
                          <a:rPr lang="it-IT" sz="1400" b="0" i="1" smtClean="0"/>
                          <m:t>𝑡</m:t>
                        </m:r>
                      </m:sub>
                    </m:sSub>
                  </m:oMath>
                </a14:m>
                <a:endParaRPr lang="it-IT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/>
                        </m:ctrlPr>
                      </m:sSubPr>
                      <m:e>
                        <m:r>
                          <a:rPr lang="it-IT" sz="1400" b="0" i="1" smtClean="0"/>
                          <m:t>𝑆</m:t>
                        </m:r>
                      </m:e>
                      <m:sub>
                        <m:r>
                          <a:rPr lang="it-IT" sz="1400" b="0" i="1" smtClean="0"/>
                          <m:t>0</m:t>
                        </m:r>
                      </m:sub>
                    </m:sSub>
                  </m:oMath>
                </a14:m>
                <a:r>
                  <a:rPr lang="it-IT" sz="1400" dirty="0"/>
                  <a:t> = Prezzo spot iniziale</a:t>
                </a:r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7589A4A6-FD61-3C50-027D-EE26CEA5E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34" y="3442295"/>
                <a:ext cx="2496246" cy="1169551"/>
              </a:xfrm>
              <a:prstGeom prst="rect">
                <a:avLst/>
              </a:prstGeom>
              <a:blipFill>
                <a:blip r:embed="rId7"/>
                <a:stretch>
                  <a:fillRect l="-1015" t="-1075" b="-43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uppo 38">
            <a:extLst>
              <a:ext uri="{FF2B5EF4-FFF2-40B4-BE49-F238E27FC236}">
                <a16:creationId xmlns:a16="http://schemas.microsoft.com/office/drawing/2014/main" id="{EB2A50F8-AD8D-5691-D98B-780F67742990}"/>
              </a:ext>
            </a:extLst>
          </p:cNvPr>
          <p:cNvGrpSpPr/>
          <p:nvPr/>
        </p:nvGrpSpPr>
        <p:grpSpPr>
          <a:xfrm>
            <a:off x="9022109" y="1204170"/>
            <a:ext cx="2718496" cy="1727398"/>
            <a:chOff x="9022109" y="1204170"/>
            <a:chExt cx="2718496" cy="1727398"/>
          </a:xfrm>
        </p:grpSpPr>
        <p:sp>
          <p:nvSpPr>
            <p:cNvPr id="35" name="Rettangolo 34">
              <a:extLst>
                <a:ext uri="{FF2B5EF4-FFF2-40B4-BE49-F238E27FC236}">
                  <a16:creationId xmlns:a16="http://schemas.microsoft.com/office/drawing/2014/main" id="{9871D0CF-573E-1862-5084-A69928F18D30}"/>
                </a:ext>
              </a:extLst>
            </p:cNvPr>
            <p:cNvSpPr/>
            <p:nvPr/>
          </p:nvSpPr>
          <p:spPr>
            <a:xfrm>
              <a:off x="9022109" y="1256665"/>
              <a:ext cx="2718496" cy="265842"/>
            </a:xfrm>
            <a:prstGeom prst="rect">
              <a:avLst/>
            </a:prstGeom>
            <a:gradFill>
              <a:gsLst>
                <a:gs pos="74000">
                  <a:srgbClr val="172F3A"/>
                </a:gs>
                <a:gs pos="41000">
                  <a:schemeClr val="accent5">
                    <a:lumMod val="97000"/>
                    <a:lumOff val="3000"/>
                  </a:schemeClr>
                </a:gs>
                <a:gs pos="26000">
                  <a:schemeClr val="accent5">
                    <a:alpha val="75000"/>
                    <a:lumMod val="66928"/>
                    <a:lumOff val="33072"/>
                  </a:schemeClr>
                </a:gs>
              </a:gsLst>
              <a:lin ang="150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8F64324E-BD7A-1809-D067-149455877254}"/>
                </a:ext>
              </a:extLst>
            </p:cNvPr>
            <p:cNvGrpSpPr/>
            <p:nvPr/>
          </p:nvGrpSpPr>
          <p:grpSpPr>
            <a:xfrm>
              <a:off x="9022109" y="1204170"/>
              <a:ext cx="2718496" cy="1727398"/>
              <a:chOff x="9022109" y="1204170"/>
              <a:chExt cx="2718496" cy="1727398"/>
            </a:xfrm>
          </p:grpSpPr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4B66C0E4-38C5-51BD-2942-F481E09D6A5F}"/>
                  </a:ext>
                </a:extLst>
              </p:cNvPr>
              <p:cNvSpPr/>
              <p:nvPr/>
            </p:nvSpPr>
            <p:spPr>
              <a:xfrm>
                <a:off x="9022109" y="1582478"/>
                <a:ext cx="2718496" cy="134909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CasellaDiTesto 9">
                    <a:extLst>
                      <a:ext uri="{FF2B5EF4-FFF2-40B4-BE49-F238E27FC236}">
                        <a16:creationId xmlns:a16="http://schemas.microsoft.com/office/drawing/2014/main" id="{2E07019F-3438-1168-191A-CE55D1E90836}"/>
                      </a:ext>
                    </a:extLst>
                  </p:cNvPr>
                  <p:cNvSpPr txBox="1"/>
                  <p:nvPr/>
                </p:nvSpPr>
                <p:spPr>
                  <a:xfrm>
                    <a:off x="9133234" y="1742563"/>
                    <a:ext cx="2496246" cy="9541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it-IT" sz="1400" dirty="0"/>
                      <a:t> = Moto Browniano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it-I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it-IT" sz="1400" dirty="0"/>
                      <a:t>= </a:t>
                    </a:r>
                    <a:r>
                      <a:rPr lang="it-IT" sz="1400" dirty="0" err="1"/>
                      <a:t>Drift</a:t>
                    </a:r>
                    <a:endParaRPr lang="it-IT" sz="1400" dirty="0"/>
                  </a:p>
                  <a:p>
                    <a:r>
                      <a:rPr lang="el-GR" sz="1400" dirty="0">
                        <a:effectLst/>
                        <a:latin typeface="CMMI12"/>
                      </a:rPr>
                      <a:t>σ</a:t>
                    </a:r>
                    <a:r>
                      <a:rPr lang="it-IT" sz="1400" dirty="0">
                        <a:effectLst/>
                        <a:latin typeface="CMMI12"/>
                      </a:rPr>
                      <a:t> </a:t>
                    </a:r>
                    <a:r>
                      <a:rPr lang="it-IT" sz="1400" dirty="0"/>
                      <a:t>= volatilità di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it-IT" sz="1400" dirty="0"/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it-IT" sz="1400" dirty="0"/>
                      <a:t> = Prezzo spot iniziale</a:t>
                    </a:r>
                  </a:p>
                </p:txBody>
              </p:sp>
            </mc:Choice>
            <mc:Fallback>
              <p:sp>
                <p:nvSpPr>
                  <p:cNvPr id="10" name="CasellaDiTesto 9">
                    <a:extLst>
                      <a:ext uri="{FF2B5EF4-FFF2-40B4-BE49-F238E27FC236}">
                        <a16:creationId xmlns:a16="http://schemas.microsoft.com/office/drawing/2014/main" id="{2E07019F-3438-1168-191A-CE55D1E90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33234" y="1742563"/>
                    <a:ext cx="2496246" cy="95410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15" t="-1316" b="-6579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3AF2C771-63C4-BE91-28F3-5796C943EDBF}"/>
                  </a:ext>
                </a:extLst>
              </p:cNvPr>
              <p:cNvSpPr txBox="1"/>
              <p:nvPr/>
            </p:nvSpPr>
            <p:spPr>
              <a:xfrm>
                <a:off x="9133234" y="1204170"/>
                <a:ext cx="25556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</a:rPr>
                  <a:t>Parametri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968;p56">
            <a:extLst>
              <a:ext uri="{FF2B5EF4-FFF2-40B4-BE49-F238E27FC236}">
                <a16:creationId xmlns:a16="http://schemas.microsoft.com/office/drawing/2014/main" id="{182590FD-6B03-9604-573D-7266097B3281}"/>
              </a:ext>
            </a:extLst>
          </p:cNvPr>
          <p:cNvSpPr txBox="1">
            <a:spLocks/>
          </p:cNvSpPr>
          <p:nvPr/>
        </p:nvSpPr>
        <p:spPr>
          <a:xfrm>
            <a:off x="1578872" y="535292"/>
            <a:ext cx="10290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Contratti di opzione: definizione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0939F46-D526-A739-ACFD-62363CAA8A04}"/>
              </a:ext>
            </a:extLst>
          </p:cNvPr>
          <p:cNvGrpSpPr/>
          <p:nvPr/>
        </p:nvGrpSpPr>
        <p:grpSpPr>
          <a:xfrm>
            <a:off x="678716" y="512058"/>
            <a:ext cx="900156" cy="879296"/>
            <a:chOff x="764397" y="437513"/>
            <a:chExt cx="900156" cy="879296"/>
          </a:xfrm>
        </p:grpSpPr>
        <p:sp>
          <p:nvSpPr>
            <p:cNvPr id="13" name="Google Shape;341;p37">
              <a:extLst>
                <a:ext uri="{FF2B5EF4-FFF2-40B4-BE49-F238E27FC236}">
                  <a16:creationId xmlns:a16="http://schemas.microsoft.com/office/drawing/2014/main" id="{76297A4F-874D-F48B-3428-E67AF48356FF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" name="Google Shape;344;p37">
              <a:extLst>
                <a:ext uri="{FF2B5EF4-FFF2-40B4-BE49-F238E27FC236}">
                  <a16:creationId xmlns:a16="http://schemas.microsoft.com/office/drawing/2014/main" id="{5879F625-A265-EA40-C861-B282F7A6F578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3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AA3F962-A822-BDD2-F304-9AEAFD29D178}"/>
              </a:ext>
            </a:extLst>
          </p:cNvPr>
          <p:cNvGrpSpPr/>
          <p:nvPr/>
        </p:nvGrpSpPr>
        <p:grpSpPr>
          <a:xfrm>
            <a:off x="2360925" y="2063509"/>
            <a:ext cx="6691458" cy="1754326"/>
            <a:chOff x="1976552" y="2336108"/>
            <a:chExt cx="6691458" cy="1754326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F67ABB9-1709-8BCF-557B-8DD1C1D6F503}"/>
                </a:ext>
              </a:extLst>
            </p:cNvPr>
            <p:cNvSpPr txBox="1"/>
            <p:nvPr/>
          </p:nvSpPr>
          <p:spPr>
            <a:xfrm>
              <a:off x="2530257" y="2336108"/>
              <a:ext cx="613775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I </a:t>
              </a:r>
              <a:r>
                <a:rPr lang="it-IT" sz="1800" b="1" dirty="0">
                  <a:solidFill>
                    <a:srgbClr val="FFC000"/>
                  </a:solidFill>
                  <a:effectLst/>
                  <a:latin typeface="TimesNewRomanPSMT"/>
                </a:rPr>
                <a:t>contratti di opzione</a:t>
              </a:r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 rappresentano accordi tra due parti che conferiscono al titolare il diritto, ma non l’obbligo, di comprare (call) o vendere (put) un bene sottostante </a:t>
              </a:r>
              <a:r>
                <a:rPr lang="it-IT" sz="1800" b="1" dirty="0" err="1">
                  <a:solidFill>
                    <a:srgbClr val="FFC000"/>
                  </a:solidFill>
                  <a:effectLst/>
                  <a:latin typeface="TimesNewRomanPSMT"/>
                </a:rPr>
                <a:t>S</a:t>
              </a:r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 ad un prezzo predeterminato, noto come ”prezzo di esercizio” o ”strike price,” </a:t>
              </a:r>
              <a:r>
                <a:rPr lang="it-IT" sz="1800" b="1" dirty="0">
                  <a:solidFill>
                    <a:srgbClr val="FFC000"/>
                  </a:solidFill>
                  <a:effectLst/>
                  <a:latin typeface="TimesNewRomanPSMT"/>
                </a:rPr>
                <a:t>K</a:t>
              </a:r>
              <a:r>
                <a:rPr lang="it-IT" sz="1800" dirty="0">
                  <a:solidFill>
                    <a:schemeClr val="bg1"/>
                  </a:solidFill>
                  <a:effectLst/>
                  <a:latin typeface="TimesNewRomanPSMT"/>
                </a:rPr>
                <a:t> in una data futura prestabilita. </a:t>
              </a:r>
              <a:endParaRPr lang="it-IT" dirty="0">
                <a:solidFill>
                  <a:schemeClr val="bg1"/>
                </a:solidFill>
              </a:endParaRPr>
            </a:p>
            <a:p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7" name="Google Shape;341;p37">
              <a:extLst>
                <a:ext uri="{FF2B5EF4-FFF2-40B4-BE49-F238E27FC236}">
                  <a16:creationId xmlns:a16="http://schemas.microsoft.com/office/drawing/2014/main" id="{BAEE9AAB-324B-450B-D450-0E76717F1704}"/>
                </a:ext>
              </a:extLst>
            </p:cNvPr>
            <p:cNvSpPr/>
            <p:nvPr/>
          </p:nvSpPr>
          <p:spPr>
            <a:xfrm>
              <a:off x="1976552" y="2367161"/>
              <a:ext cx="378024" cy="375781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8" name="Immagine 17" descr="Immagine che contiene schermata, Carattere, Elementi grafici, design&#10;&#10;Descrizione generata automaticamente">
            <a:extLst>
              <a:ext uri="{FF2B5EF4-FFF2-40B4-BE49-F238E27FC236}">
                <a16:creationId xmlns:a16="http://schemas.microsoft.com/office/drawing/2014/main" id="{740537D2-7602-0EB2-23EF-77500323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17643">
            <a:off x="7036001" y="3898699"/>
            <a:ext cx="6794500" cy="2387600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065D465A-1A5A-55C6-45BC-766C952BC603}"/>
              </a:ext>
            </a:extLst>
          </p:cNvPr>
          <p:cNvGrpSpPr/>
          <p:nvPr/>
        </p:nvGrpSpPr>
        <p:grpSpPr>
          <a:xfrm>
            <a:off x="5795137" y="4163495"/>
            <a:ext cx="1857870" cy="772134"/>
            <a:chOff x="6387729" y="4357039"/>
            <a:chExt cx="1857870" cy="772134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924692A8-20AD-0ABE-181C-16D56AB9F546}"/>
                </a:ext>
              </a:extLst>
            </p:cNvPr>
            <p:cNvGrpSpPr/>
            <p:nvPr/>
          </p:nvGrpSpPr>
          <p:grpSpPr>
            <a:xfrm>
              <a:off x="6393608" y="4357039"/>
              <a:ext cx="1851991" cy="763600"/>
              <a:chOff x="482600" y="2028705"/>
              <a:chExt cx="6000750" cy="1289133"/>
            </a:xfrm>
          </p:grpSpPr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18D13170-9516-1B03-4D68-88805FBC0579}"/>
                  </a:ext>
                </a:extLst>
              </p:cNvPr>
              <p:cNvSpPr/>
              <p:nvPr/>
            </p:nvSpPr>
            <p:spPr>
              <a:xfrm>
                <a:off x="482600" y="2073238"/>
                <a:ext cx="5981700" cy="1244600"/>
              </a:xfrm>
              <a:prstGeom prst="rect">
                <a:avLst/>
              </a:prstGeom>
              <a:gradFill>
                <a:gsLst>
                  <a:gs pos="74000">
                    <a:srgbClr val="172F3A"/>
                  </a:gs>
                  <a:gs pos="41000">
                    <a:schemeClr val="accent5">
                      <a:lumMod val="97000"/>
                      <a:lumOff val="3000"/>
                    </a:schemeClr>
                  </a:gs>
                  <a:gs pos="26000">
                    <a:schemeClr val="accent5">
                      <a:alpha val="75000"/>
                      <a:lumMod val="66928"/>
                      <a:lumOff val="33072"/>
                    </a:schemeClr>
                  </a:gs>
                </a:gsLst>
                <a:lin ang="150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54401CA-C78E-3093-CC2B-67F55212F818}"/>
                  </a:ext>
                </a:extLst>
              </p:cNvPr>
              <p:cNvSpPr txBox="1"/>
              <p:nvPr/>
            </p:nvSpPr>
            <p:spPr>
              <a:xfrm>
                <a:off x="501649" y="2028705"/>
                <a:ext cx="5981701" cy="62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8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Payoff Put</a:t>
                </a:r>
              </a:p>
            </p:txBody>
          </p:sp>
        </p:grp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F99863BA-7CAD-D5A6-1BB7-56F89B32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7729" y="4710698"/>
              <a:ext cx="1851991" cy="4184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1207E72-8E4F-5816-C2CB-0FB0ADF0EC8E}"/>
              </a:ext>
            </a:extLst>
          </p:cNvPr>
          <p:cNvGrpSpPr/>
          <p:nvPr/>
        </p:nvGrpSpPr>
        <p:grpSpPr>
          <a:xfrm>
            <a:off x="3315074" y="4154573"/>
            <a:ext cx="1851991" cy="763600"/>
            <a:chOff x="2798970" y="4357039"/>
            <a:chExt cx="1851991" cy="763600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E9227A6-1D8B-3563-4DB7-F0E54A8B2065}"/>
                </a:ext>
              </a:extLst>
            </p:cNvPr>
            <p:cNvGrpSpPr/>
            <p:nvPr/>
          </p:nvGrpSpPr>
          <p:grpSpPr>
            <a:xfrm>
              <a:off x="2798970" y="4357039"/>
              <a:ext cx="1851991" cy="763600"/>
              <a:chOff x="482600" y="2028705"/>
              <a:chExt cx="6000750" cy="1289133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2306C3E-534A-4FEF-BF93-8EE011AEC804}"/>
                  </a:ext>
                </a:extLst>
              </p:cNvPr>
              <p:cNvSpPr/>
              <p:nvPr/>
            </p:nvSpPr>
            <p:spPr>
              <a:xfrm>
                <a:off x="482600" y="2073238"/>
                <a:ext cx="5981700" cy="1244600"/>
              </a:xfrm>
              <a:prstGeom prst="rect">
                <a:avLst/>
              </a:prstGeom>
              <a:gradFill>
                <a:gsLst>
                  <a:gs pos="74000">
                    <a:srgbClr val="172F3A"/>
                  </a:gs>
                  <a:gs pos="41000">
                    <a:schemeClr val="accent5">
                      <a:lumMod val="97000"/>
                      <a:lumOff val="3000"/>
                    </a:schemeClr>
                  </a:gs>
                  <a:gs pos="26000">
                    <a:schemeClr val="accent5">
                      <a:alpha val="75000"/>
                      <a:lumMod val="66928"/>
                      <a:lumOff val="33072"/>
                    </a:schemeClr>
                  </a:gs>
                </a:gsLst>
                <a:lin ang="150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A1354CF6-7624-35E8-048D-CD91CC859B82}"/>
                  </a:ext>
                </a:extLst>
              </p:cNvPr>
              <p:cNvSpPr txBox="1"/>
              <p:nvPr/>
            </p:nvSpPr>
            <p:spPr>
              <a:xfrm>
                <a:off x="501650" y="2028705"/>
                <a:ext cx="5981700" cy="52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8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Payoff Call</a:t>
                </a:r>
              </a:p>
            </p:txBody>
          </p:sp>
        </p:grpSp>
        <p:pic>
          <p:nvPicPr>
            <p:cNvPr id="22" name="Immagine 21" descr="Immagine che contiene Carattere, bianco, calligrafia, testo&#10;&#10;Descrizione generata automaticamente">
              <a:extLst>
                <a:ext uri="{FF2B5EF4-FFF2-40B4-BE49-F238E27FC236}">
                  <a16:creationId xmlns:a16="http://schemas.microsoft.com/office/drawing/2014/main" id="{6585819C-9B4A-8F03-F5AD-85E3FB567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8970" y="4702164"/>
              <a:ext cx="1851991" cy="4184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98165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6"/>
          <p:cNvSpPr txBox="1">
            <a:spLocks noGrp="1"/>
          </p:cNvSpPr>
          <p:nvPr>
            <p:ph type="title" idx="6"/>
          </p:nvPr>
        </p:nvSpPr>
        <p:spPr>
          <a:xfrm>
            <a:off x="987138" y="498785"/>
            <a:ext cx="10290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 err="1">
                <a:solidFill>
                  <a:schemeClr val="bg1"/>
                </a:solidFill>
              </a:rPr>
              <a:t>Opzioni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esotiche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69" name="Google Shape;969;p56"/>
          <p:cNvSpPr txBox="1">
            <a:spLocks noGrp="1"/>
          </p:cNvSpPr>
          <p:nvPr>
            <p:ph type="title"/>
          </p:nvPr>
        </p:nvSpPr>
        <p:spPr>
          <a:xfrm>
            <a:off x="1027405" y="3196899"/>
            <a:ext cx="3011600" cy="5224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FFC000"/>
                </a:solidFill>
              </a:rPr>
              <a:t>Asian Option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970" name="Google Shape;970;p56"/>
          <p:cNvSpPr txBox="1">
            <a:spLocks noGrp="1"/>
          </p:cNvSpPr>
          <p:nvPr>
            <p:ph type="subTitle" idx="1"/>
          </p:nvPr>
        </p:nvSpPr>
        <p:spPr>
          <a:xfrm>
            <a:off x="1020818" y="3860589"/>
            <a:ext cx="3011600" cy="191400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it-IT" sz="1800" dirty="0">
                <a:solidFill>
                  <a:schemeClr val="bg1"/>
                </a:solidFill>
              </a:rPr>
              <a:t>P</a:t>
            </a:r>
            <a:r>
              <a:rPr lang="it-IT" sz="1800" dirty="0">
                <a:solidFill>
                  <a:schemeClr val="bg1"/>
                </a:solidFill>
                <a:effectLst/>
              </a:rPr>
              <a:t>rendono in considerazione, come payoff finale, la media (aritmetica o geometrica) dei prezzi del sottostante assunti durante il periodo contrattuale </a:t>
            </a:r>
            <a:endParaRPr lang="it-IT" dirty="0">
              <a:solidFill>
                <a:schemeClr val="bg1"/>
              </a:solidFill>
            </a:endParaRPr>
          </a:p>
          <a:p>
            <a:pPr marL="0" indent="0"/>
            <a:endParaRPr dirty="0">
              <a:solidFill>
                <a:schemeClr val="bg1"/>
              </a:solidFill>
            </a:endParaRPr>
          </a:p>
        </p:txBody>
      </p:sp>
      <p:sp>
        <p:nvSpPr>
          <p:cNvPr id="971" name="Google Shape;971;p56"/>
          <p:cNvSpPr txBox="1">
            <a:spLocks noGrp="1"/>
          </p:cNvSpPr>
          <p:nvPr>
            <p:ph type="title" idx="2"/>
          </p:nvPr>
        </p:nvSpPr>
        <p:spPr>
          <a:xfrm>
            <a:off x="4602593" y="3202036"/>
            <a:ext cx="3011600" cy="5224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C00000"/>
                </a:solidFill>
              </a:rPr>
              <a:t>Barrier Option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972" name="Google Shape;972;p56"/>
          <p:cNvSpPr txBox="1">
            <a:spLocks noGrp="1"/>
          </p:cNvSpPr>
          <p:nvPr>
            <p:ph type="subTitle" idx="3"/>
          </p:nvPr>
        </p:nvSpPr>
        <p:spPr>
          <a:xfrm>
            <a:off x="4626538" y="4403277"/>
            <a:ext cx="3011600" cy="83781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it-IT" sz="1800" dirty="0">
                <a:solidFill>
                  <a:schemeClr val="bg1"/>
                </a:solidFill>
              </a:rPr>
              <a:t>P</a:t>
            </a:r>
            <a:r>
              <a:rPr lang="it-IT" sz="1800" dirty="0">
                <a:solidFill>
                  <a:schemeClr val="bg1"/>
                </a:solidFill>
                <a:effectLst/>
              </a:rPr>
              <a:t>ossono attivarsi (knock-in) o disattivarsi (knock-out) quando il prezzo dell’attività sottostante raggiunge un valore specifico noto come "barriera”</a:t>
            </a:r>
            <a:endParaRPr lang="it-IT" sz="1800" dirty="0">
              <a:solidFill>
                <a:schemeClr val="bg1"/>
              </a:solidFill>
            </a:endParaRPr>
          </a:p>
          <a:p>
            <a:pPr marL="0" indent="0"/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973" name="Google Shape;973;p56"/>
          <p:cNvSpPr txBox="1">
            <a:spLocks noGrp="1"/>
          </p:cNvSpPr>
          <p:nvPr>
            <p:ph type="title" idx="4"/>
          </p:nvPr>
        </p:nvSpPr>
        <p:spPr>
          <a:xfrm>
            <a:off x="8152996" y="3236591"/>
            <a:ext cx="3011600" cy="5224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Lookback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Option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74" name="Google Shape;974;p56"/>
          <p:cNvSpPr txBox="1">
            <a:spLocks noGrp="1"/>
          </p:cNvSpPr>
          <p:nvPr>
            <p:ph type="subTitle" idx="5"/>
          </p:nvPr>
        </p:nvSpPr>
        <p:spPr>
          <a:xfrm>
            <a:off x="8133823" y="3893822"/>
            <a:ext cx="3011600" cy="18431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it-IT" sz="1800" dirty="0">
                <a:solidFill>
                  <a:schemeClr val="bg1"/>
                </a:solidFill>
                <a:effectLst/>
              </a:rPr>
              <a:t>Il titolare può sfruttare a suo vantaggio l’intera storia dell’attivit</a:t>
            </a:r>
            <a:r>
              <a:rPr lang="it-IT" sz="1800" dirty="0">
                <a:solidFill>
                  <a:schemeClr val="bg1"/>
                </a:solidFill>
              </a:rPr>
              <a:t>à</a:t>
            </a:r>
            <a:r>
              <a:rPr lang="it-IT" sz="1800" dirty="0">
                <a:solidFill>
                  <a:schemeClr val="bg1"/>
                </a:solidFill>
                <a:effectLst/>
              </a:rPr>
              <a:t> sottostante selezionando il prezzo più favorevole possibile per la sua posizione. </a:t>
            </a:r>
            <a:endParaRPr lang="it-IT" sz="1800" dirty="0">
              <a:solidFill>
                <a:schemeClr val="bg1"/>
              </a:solidFill>
            </a:endParaRPr>
          </a:p>
          <a:p>
            <a:pPr marL="0" indent="0"/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975" name="Google Shape;975;p56"/>
          <p:cNvSpPr/>
          <p:nvPr/>
        </p:nvSpPr>
        <p:spPr>
          <a:xfrm>
            <a:off x="1671691" y="1436602"/>
            <a:ext cx="1719173" cy="169275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76" name="Google Shape;976;p56"/>
          <p:cNvSpPr/>
          <p:nvPr/>
        </p:nvSpPr>
        <p:spPr>
          <a:xfrm>
            <a:off x="2079618" y="1850703"/>
            <a:ext cx="894000" cy="888000"/>
          </a:xfrm>
          <a:prstGeom prst="ellipse">
            <a:avLst/>
          </a:prstGeom>
          <a:solidFill>
            <a:schemeClr val="lt1"/>
          </a:solidFill>
          <a:ln>
            <a:solidFill>
              <a:srgbClr val="FFC0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77" name="Google Shape;977;p56"/>
          <p:cNvSpPr/>
          <p:nvPr/>
        </p:nvSpPr>
        <p:spPr>
          <a:xfrm>
            <a:off x="5234917" y="1436602"/>
            <a:ext cx="1719173" cy="169275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78" name="Google Shape;978;p56"/>
          <p:cNvSpPr/>
          <p:nvPr/>
        </p:nvSpPr>
        <p:spPr>
          <a:xfrm>
            <a:off x="5648570" y="1829183"/>
            <a:ext cx="894000" cy="888000"/>
          </a:xfrm>
          <a:prstGeom prst="ellipse">
            <a:avLst/>
          </a:prstGeom>
          <a:solidFill>
            <a:schemeClr val="lt1"/>
          </a:solidFill>
          <a:ln>
            <a:solidFill>
              <a:srgbClr val="C000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79" name="Google Shape;979;p56"/>
          <p:cNvSpPr/>
          <p:nvPr/>
        </p:nvSpPr>
        <p:spPr>
          <a:xfrm>
            <a:off x="8780037" y="1409001"/>
            <a:ext cx="1719173" cy="169275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80" name="Google Shape;980;p56"/>
          <p:cNvSpPr/>
          <p:nvPr/>
        </p:nvSpPr>
        <p:spPr>
          <a:xfrm>
            <a:off x="9211796" y="1805032"/>
            <a:ext cx="894000" cy="888000"/>
          </a:xfrm>
          <a:prstGeom prst="ellipse">
            <a:avLst/>
          </a:prstGeom>
          <a:solidFill>
            <a:schemeClr val="lt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Elemento grafico 3" descr="Tempio asiatico con riempimento a tinta unita">
            <a:extLst>
              <a:ext uri="{FF2B5EF4-FFF2-40B4-BE49-F238E27FC236}">
                <a16:creationId xmlns:a16="http://schemas.microsoft.com/office/drawing/2014/main" id="{2FEECA7A-D054-8B31-31FB-A94390EB1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6191" y="1928605"/>
            <a:ext cx="640854" cy="640854"/>
          </a:xfrm>
          <a:prstGeom prst="rect">
            <a:avLst/>
          </a:prstGeom>
        </p:spPr>
      </p:pic>
      <p:pic>
        <p:nvPicPr>
          <p:cNvPr id="6" name="Elemento grafico 5" descr="Barricata da costruzione con riempimento a tinta unita">
            <a:extLst>
              <a:ext uri="{FF2B5EF4-FFF2-40B4-BE49-F238E27FC236}">
                <a16:creationId xmlns:a16="http://schemas.microsoft.com/office/drawing/2014/main" id="{0DEABFE4-6C0B-476E-B406-40DD6D9E6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6642" y="1941229"/>
            <a:ext cx="683503" cy="683503"/>
          </a:xfrm>
          <a:prstGeom prst="rect">
            <a:avLst/>
          </a:prstGeom>
        </p:spPr>
      </p:pic>
      <p:pic>
        <p:nvPicPr>
          <p:cNvPr id="8" name="Elemento grafico 7" descr="Passi di danza con riempimento a tinta unita">
            <a:extLst>
              <a:ext uri="{FF2B5EF4-FFF2-40B4-BE49-F238E27FC236}">
                <a16:creationId xmlns:a16="http://schemas.microsoft.com/office/drawing/2014/main" id="{80D73C90-A575-CE1B-5AFA-8888CAC12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02237" y="1885887"/>
            <a:ext cx="726289" cy="726289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9025C13F-8501-5D31-7990-20299CD8B60A}"/>
              </a:ext>
            </a:extLst>
          </p:cNvPr>
          <p:cNvGrpSpPr/>
          <p:nvPr/>
        </p:nvGrpSpPr>
        <p:grpSpPr>
          <a:xfrm>
            <a:off x="1147948" y="512058"/>
            <a:ext cx="900156" cy="879296"/>
            <a:chOff x="764397" y="437513"/>
            <a:chExt cx="900156" cy="879296"/>
          </a:xfrm>
        </p:grpSpPr>
        <p:sp>
          <p:nvSpPr>
            <p:cNvPr id="10" name="Google Shape;341;p37">
              <a:extLst>
                <a:ext uri="{FF2B5EF4-FFF2-40B4-BE49-F238E27FC236}">
                  <a16:creationId xmlns:a16="http://schemas.microsoft.com/office/drawing/2014/main" id="{A84B423B-DA88-6DF4-B33F-B9DEA17D4049}"/>
                </a:ext>
              </a:extLst>
            </p:cNvPr>
            <p:cNvSpPr/>
            <p:nvPr/>
          </p:nvSpPr>
          <p:spPr>
            <a:xfrm>
              <a:off x="764397" y="437513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" name="Google Shape;344;p37">
              <a:extLst>
                <a:ext uri="{FF2B5EF4-FFF2-40B4-BE49-F238E27FC236}">
                  <a16:creationId xmlns:a16="http://schemas.microsoft.com/office/drawing/2014/main" id="{937B65E9-D0EF-8820-80F6-AAD4ACF7BE34}"/>
                </a:ext>
              </a:extLst>
            </p:cNvPr>
            <p:cNvSpPr txBox="1">
              <a:spLocks/>
            </p:cNvSpPr>
            <p:nvPr/>
          </p:nvSpPr>
          <p:spPr>
            <a:xfrm>
              <a:off x="764553" y="469488"/>
              <a:ext cx="900000" cy="790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dirty="0">
                  <a:solidFill>
                    <a:schemeClr val="lt1"/>
                  </a:solidFill>
                </a:rPr>
                <a:t>3</a:t>
              </a:r>
            </a:p>
          </p:txBody>
        </p:sp>
      </p:grpSp>
      <p:sp>
        <p:nvSpPr>
          <p:cNvPr id="14" name="Rettangolo 13">
            <a:extLst>
              <a:ext uri="{FF2B5EF4-FFF2-40B4-BE49-F238E27FC236}">
                <a16:creationId xmlns:a16="http://schemas.microsoft.com/office/drawing/2014/main" id="{DD6752B0-CF27-08BF-2E7B-DF0EF8504775}"/>
              </a:ext>
            </a:extLst>
          </p:cNvPr>
          <p:cNvSpPr/>
          <p:nvPr/>
        </p:nvSpPr>
        <p:spPr>
          <a:xfrm>
            <a:off x="1193118" y="5762760"/>
            <a:ext cx="2667000" cy="673100"/>
          </a:xfrm>
          <a:prstGeom prst="rect">
            <a:avLst/>
          </a:prstGeom>
          <a:solidFill>
            <a:srgbClr val="DC45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Complessità computazionale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Rischio manipolazione di mercato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B12D6D2-7918-4743-78F7-EB6C5CBCD4EE}"/>
              </a:ext>
            </a:extLst>
          </p:cNvPr>
          <p:cNvSpPr/>
          <p:nvPr/>
        </p:nvSpPr>
        <p:spPr>
          <a:xfrm>
            <a:off x="4798838" y="5783606"/>
            <a:ext cx="2667000" cy="673100"/>
          </a:xfrm>
          <a:prstGeom prst="rect">
            <a:avLst/>
          </a:prstGeom>
          <a:solidFill>
            <a:srgbClr val="DC45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b="1" dirty="0">
                <a:solidFill>
                  <a:schemeClr val="bg1"/>
                </a:solidFill>
              </a:rPr>
              <a:t>Rischio attivazione prematura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b="1" dirty="0">
                <a:solidFill>
                  <a:schemeClr val="bg1"/>
                </a:solidFill>
              </a:rPr>
              <a:t>Necessaria conoscenza delle dinamiche di mercato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6334B8C-7B33-87FF-F7B8-F03E0450B551}"/>
              </a:ext>
            </a:extLst>
          </p:cNvPr>
          <p:cNvSpPr/>
          <p:nvPr/>
        </p:nvSpPr>
        <p:spPr>
          <a:xfrm>
            <a:off x="8331884" y="5759940"/>
            <a:ext cx="2667000" cy="673100"/>
          </a:xfrm>
          <a:prstGeom prst="rect">
            <a:avLst/>
          </a:prstGeom>
          <a:solidFill>
            <a:srgbClr val="DC45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Complessità valutativa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Possibile sovraprezzo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06CD6890-5567-F004-F459-9E87FA356BE2}"/>
              </a:ext>
            </a:extLst>
          </p:cNvPr>
          <p:cNvGrpSpPr/>
          <p:nvPr/>
        </p:nvGrpSpPr>
        <p:grpSpPr>
          <a:xfrm>
            <a:off x="3686989" y="6264633"/>
            <a:ext cx="352016" cy="314460"/>
            <a:chOff x="8258584" y="422140"/>
            <a:chExt cx="914400" cy="914400"/>
          </a:xfrm>
        </p:grpSpPr>
        <p:sp>
          <p:nvSpPr>
            <p:cNvPr id="31" name="Triangolo 30">
              <a:extLst>
                <a:ext uri="{FF2B5EF4-FFF2-40B4-BE49-F238E27FC236}">
                  <a16:creationId xmlns:a16="http://schemas.microsoft.com/office/drawing/2014/main" id="{76610FE2-62A8-E9DD-15BA-E147A7D05964}"/>
                </a:ext>
              </a:extLst>
            </p:cNvPr>
            <p:cNvSpPr/>
            <p:nvPr/>
          </p:nvSpPr>
          <p:spPr>
            <a:xfrm>
              <a:off x="8306889" y="528831"/>
              <a:ext cx="794662" cy="701018"/>
            </a:xfrm>
            <a:prstGeom prst="triangl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0" name="Elemento grafico 29" descr="Avviso con riempimento a tinta unita">
              <a:extLst>
                <a:ext uri="{FF2B5EF4-FFF2-40B4-BE49-F238E27FC236}">
                  <a16:creationId xmlns:a16="http://schemas.microsoft.com/office/drawing/2014/main" id="{720B04E0-4F6B-3C5B-B6E8-8A097E4B9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8584" y="422140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A0EA8AA8-EBF3-A335-285B-C7D895DBECA8}"/>
              </a:ext>
            </a:extLst>
          </p:cNvPr>
          <p:cNvGrpSpPr/>
          <p:nvPr/>
        </p:nvGrpSpPr>
        <p:grpSpPr>
          <a:xfrm>
            <a:off x="10812580" y="6227942"/>
            <a:ext cx="352016" cy="314460"/>
            <a:chOff x="8258584" y="422140"/>
            <a:chExt cx="914400" cy="914400"/>
          </a:xfrm>
        </p:grpSpPr>
        <p:sp>
          <p:nvSpPr>
            <p:cNvPr id="34" name="Triangolo 33">
              <a:extLst>
                <a:ext uri="{FF2B5EF4-FFF2-40B4-BE49-F238E27FC236}">
                  <a16:creationId xmlns:a16="http://schemas.microsoft.com/office/drawing/2014/main" id="{47583772-42CE-F684-4ED2-F4A2A16CD797}"/>
                </a:ext>
              </a:extLst>
            </p:cNvPr>
            <p:cNvSpPr/>
            <p:nvPr/>
          </p:nvSpPr>
          <p:spPr>
            <a:xfrm>
              <a:off x="8306889" y="528831"/>
              <a:ext cx="794662" cy="701018"/>
            </a:xfrm>
            <a:prstGeom prst="triangl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5" name="Elemento grafico 34" descr="Avviso con riempimento a tinta unita">
              <a:extLst>
                <a:ext uri="{FF2B5EF4-FFF2-40B4-BE49-F238E27FC236}">
                  <a16:creationId xmlns:a16="http://schemas.microsoft.com/office/drawing/2014/main" id="{DF2F43F4-8D44-7DA3-2172-F3028534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8584" y="422140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D6EB3FD-21D1-ED60-4DBE-BCFDFF2E4F8C}"/>
              </a:ext>
            </a:extLst>
          </p:cNvPr>
          <p:cNvGrpSpPr/>
          <p:nvPr/>
        </p:nvGrpSpPr>
        <p:grpSpPr>
          <a:xfrm>
            <a:off x="7262177" y="6277445"/>
            <a:ext cx="352016" cy="314460"/>
            <a:chOff x="8258584" y="422140"/>
            <a:chExt cx="914400" cy="914400"/>
          </a:xfrm>
        </p:grpSpPr>
        <p:sp>
          <p:nvSpPr>
            <p:cNvPr id="37" name="Triangolo 36">
              <a:extLst>
                <a:ext uri="{FF2B5EF4-FFF2-40B4-BE49-F238E27FC236}">
                  <a16:creationId xmlns:a16="http://schemas.microsoft.com/office/drawing/2014/main" id="{529021F2-990F-AFB6-6D2F-B5E6486C4836}"/>
                </a:ext>
              </a:extLst>
            </p:cNvPr>
            <p:cNvSpPr/>
            <p:nvPr/>
          </p:nvSpPr>
          <p:spPr>
            <a:xfrm>
              <a:off x="8306889" y="528831"/>
              <a:ext cx="794662" cy="701018"/>
            </a:xfrm>
            <a:prstGeom prst="triangl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8" name="Elemento grafico 37" descr="Avviso con riempimento a tinta unita">
              <a:extLst>
                <a:ext uri="{FF2B5EF4-FFF2-40B4-BE49-F238E27FC236}">
                  <a16:creationId xmlns:a16="http://schemas.microsoft.com/office/drawing/2014/main" id="{C2532F8A-4249-87A7-7D85-E20636517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8584" y="422140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56870</TotalTime>
  <Words>1389</Words>
  <Application>Microsoft Macintosh PowerPoint</Application>
  <PresentationFormat>Widescreen</PresentationFormat>
  <Paragraphs>226</Paragraphs>
  <Slides>21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CMMI12</vt:lpstr>
      <vt:lpstr>Fira Sans Extra Condensed Medium</vt:lpstr>
      <vt:lpstr>Open Sans</vt:lpstr>
      <vt:lpstr>Open Sans ExtraBold</vt:lpstr>
      <vt:lpstr>Söhne</vt:lpstr>
      <vt:lpstr>Times New Roman</vt:lpstr>
      <vt:lpstr>TimesNewRomanPS</vt:lpstr>
      <vt:lpstr>TimesNewRomanPSMT</vt:lpstr>
      <vt:lpstr>Tema di Office</vt:lpstr>
      <vt:lpstr>Presentazione standard di PowerPoint</vt:lpstr>
      <vt:lpstr>Presentazione standard di PowerPoint</vt:lpstr>
      <vt:lpstr>Introduzione</vt:lpstr>
      <vt:lpstr>Presentazione standard di PowerPoint</vt:lpstr>
      <vt:lpstr>Perché analizzare i Prezzi spot? </vt:lpstr>
      <vt:lpstr>Prezzi spot: caratteristiche principali</vt:lpstr>
      <vt:lpstr>Forme integrali:</vt:lpstr>
      <vt:lpstr>Presentazione standard di PowerPoint</vt:lpstr>
      <vt:lpstr>Opzioni esotiche</vt:lpstr>
      <vt:lpstr>Asian option: tipologie di contratto</vt:lpstr>
      <vt:lpstr>Soluzione in forma chiusa: Modello di Vorst </vt:lpstr>
      <vt:lpstr>Barrier option: tipologie di contratto</vt:lpstr>
      <vt:lpstr>Soluzione in forma chiusa</vt:lpstr>
      <vt:lpstr>Lookback option: tipologie di contratto</vt:lpstr>
      <vt:lpstr>Soluzione in forma chiusa:</vt:lpstr>
      <vt:lpstr>Metodo Monte Carlo: definizione</vt:lpstr>
      <vt:lpstr>Presentazione standard di PowerPoint</vt:lpstr>
      <vt:lpstr>Presentazione standard di PowerPoint</vt:lpstr>
      <vt:lpstr>Presentazione standard di PowerPoint</vt:lpstr>
      <vt:lpstr>Conclusioni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Casarano</dc:creator>
  <cp:lastModifiedBy>Federico Casarano</cp:lastModifiedBy>
  <cp:revision>53</cp:revision>
  <dcterms:created xsi:type="dcterms:W3CDTF">2023-10-15T08:32:10Z</dcterms:created>
  <dcterms:modified xsi:type="dcterms:W3CDTF">2023-12-13T10:12:41Z</dcterms:modified>
</cp:coreProperties>
</file>